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28" r:id="rId1"/>
  </p:sldMasterIdLst>
  <p:notesMasterIdLst>
    <p:notesMasterId r:id="rId14"/>
  </p:notesMasterIdLst>
  <p:sldIdLst>
    <p:sldId id="256" r:id="rId2"/>
    <p:sldId id="257" r:id="rId3"/>
    <p:sldId id="266" r:id="rId4"/>
    <p:sldId id="258" r:id="rId5"/>
    <p:sldId id="259" r:id="rId6"/>
    <p:sldId id="260" r:id="rId7"/>
    <p:sldId id="261" r:id="rId8"/>
    <p:sldId id="262" r:id="rId9"/>
    <p:sldId id="263" r:id="rId10"/>
    <p:sldId id="264" r:id="rId11"/>
    <p:sldId id="265"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388EDC-BD62-43E9-A0BD-1E7121112BFA}" type="datetimeFigureOut">
              <a:rPr lang="en-US" smtClean="0"/>
              <a:t>3/7/2021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EA93691-99C6-41E8-8D78-F983683AE5BE}" type="slidenum">
              <a:rPr lang="en-US" smtClean="0"/>
              <a:t>‹#›</a:t>
            </a:fld>
            <a:endParaRPr lang="en-US"/>
          </a:p>
        </p:txBody>
      </p:sp>
    </p:spTree>
    <p:extLst>
      <p:ext uri="{BB962C8B-B14F-4D97-AF65-F5344CB8AC3E}">
        <p14:creationId xmlns:p14="http://schemas.microsoft.com/office/powerpoint/2010/main" val="10159439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effectLst/>
                <a:latin typeface="Times New Roman"/>
                <a:ea typeface="Calibri"/>
              </a:rPr>
              <a:t>The economy of the county is characterized by manufacturing industries, tourism and aeronautics. The county has the vegetables and peanuts in the state of Georgia. The county lies 85 miles southeast of Atlanta.</a:t>
            </a:r>
            <a:endParaRPr lang="en-US" dirty="0"/>
          </a:p>
        </p:txBody>
      </p:sp>
      <p:sp>
        <p:nvSpPr>
          <p:cNvPr id="4" name="Slide Number Placeholder 3"/>
          <p:cNvSpPr>
            <a:spLocks noGrp="1"/>
          </p:cNvSpPr>
          <p:nvPr>
            <p:ph type="sldNum" sz="quarter" idx="10"/>
          </p:nvPr>
        </p:nvSpPr>
        <p:spPr/>
        <p:txBody>
          <a:bodyPr/>
          <a:lstStyle/>
          <a:p>
            <a:fld id="{5EA93691-99C6-41E8-8D78-F983683AE5BE}" type="slidenum">
              <a:rPr lang="en-US" smtClean="0"/>
              <a:t>2</a:t>
            </a:fld>
            <a:endParaRPr lang="en-US"/>
          </a:p>
        </p:txBody>
      </p:sp>
    </p:spTree>
    <p:extLst>
      <p:ext uri="{BB962C8B-B14F-4D97-AF65-F5344CB8AC3E}">
        <p14:creationId xmlns:p14="http://schemas.microsoft.com/office/powerpoint/2010/main" val="23039313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effectLst/>
                <a:latin typeface="Times New Roman"/>
                <a:ea typeface="Calibri"/>
              </a:rPr>
              <a:t>The increase is marked by 1.7% increase per year. As such, the county hospital is determined to provide cheap and reliable medical services to the residents of the county. </a:t>
            </a:r>
            <a:endParaRPr lang="en-US" dirty="0"/>
          </a:p>
        </p:txBody>
      </p:sp>
      <p:sp>
        <p:nvSpPr>
          <p:cNvPr id="4" name="Slide Number Placeholder 3"/>
          <p:cNvSpPr>
            <a:spLocks noGrp="1"/>
          </p:cNvSpPr>
          <p:nvPr>
            <p:ph type="sldNum" sz="quarter" idx="10"/>
          </p:nvPr>
        </p:nvSpPr>
        <p:spPr/>
        <p:txBody>
          <a:bodyPr/>
          <a:lstStyle/>
          <a:p>
            <a:fld id="{5EA93691-99C6-41E8-8D78-F983683AE5BE}" type="slidenum">
              <a:rPr lang="en-US" smtClean="0"/>
              <a:t>11</a:t>
            </a:fld>
            <a:endParaRPr lang="en-US"/>
          </a:p>
        </p:txBody>
      </p:sp>
    </p:spTree>
    <p:extLst>
      <p:ext uri="{BB962C8B-B14F-4D97-AF65-F5344CB8AC3E}">
        <p14:creationId xmlns:p14="http://schemas.microsoft.com/office/powerpoint/2010/main" val="34203570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1000"/>
              </a:spcAft>
            </a:pPr>
            <a:r>
              <a:rPr lang="en-US" sz="1200" dirty="0" smtClean="0">
                <a:effectLst/>
                <a:latin typeface="Times New Roman"/>
                <a:ea typeface="Calibri"/>
                <a:cs typeface="Times New Roman"/>
              </a:rPr>
              <a:t>The distribution was as per the table below.</a:t>
            </a:r>
            <a:endParaRPr lang="en-US" sz="1100" dirty="0" smtClean="0">
              <a:effectLst/>
              <a:latin typeface="+mn-lt"/>
              <a:ea typeface="Calibri"/>
              <a:cs typeface="Times New Roman"/>
            </a:endParaRPr>
          </a:p>
          <a:p>
            <a:endParaRPr lang="en-US" dirty="0"/>
          </a:p>
        </p:txBody>
      </p:sp>
      <p:sp>
        <p:nvSpPr>
          <p:cNvPr id="4" name="Slide Number Placeholder 3"/>
          <p:cNvSpPr>
            <a:spLocks noGrp="1"/>
          </p:cNvSpPr>
          <p:nvPr>
            <p:ph type="sldNum" sz="quarter" idx="10"/>
          </p:nvPr>
        </p:nvSpPr>
        <p:spPr/>
        <p:txBody>
          <a:bodyPr/>
          <a:lstStyle/>
          <a:p>
            <a:fld id="{5EA93691-99C6-41E8-8D78-F983683AE5BE}" type="slidenum">
              <a:rPr lang="en-US" smtClean="0"/>
              <a:t>3</a:t>
            </a:fld>
            <a:endParaRPr lang="en-US"/>
          </a:p>
        </p:txBody>
      </p:sp>
    </p:spTree>
    <p:extLst>
      <p:ext uri="{BB962C8B-B14F-4D97-AF65-F5344CB8AC3E}">
        <p14:creationId xmlns:p14="http://schemas.microsoft.com/office/powerpoint/2010/main" val="20846886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1000"/>
              </a:spcAft>
            </a:pPr>
            <a:r>
              <a:rPr lang="en-US" sz="1200" dirty="0" smtClean="0">
                <a:effectLst/>
                <a:latin typeface="Times New Roman"/>
                <a:ea typeface="Calibri"/>
                <a:cs typeface="Times New Roman"/>
              </a:rPr>
              <a:t>From the table it can be seen that the black Americans had the highest population in the county while the American Indians had the lowest population. The whites are the second largest group in the county while people of Hispanic origin made up 3.21% of the total population. The American natives are the smallest group in the county. </a:t>
            </a:r>
            <a:endParaRPr lang="en-US" sz="1100" dirty="0" smtClean="0">
              <a:effectLst/>
              <a:latin typeface="+mn-lt"/>
              <a:ea typeface="Calibri"/>
              <a:cs typeface="Times New Roman"/>
            </a:endParaRPr>
          </a:p>
          <a:p>
            <a:endParaRPr lang="en-US" dirty="0"/>
          </a:p>
        </p:txBody>
      </p:sp>
      <p:sp>
        <p:nvSpPr>
          <p:cNvPr id="4" name="Slide Number Placeholder 3"/>
          <p:cNvSpPr>
            <a:spLocks noGrp="1"/>
          </p:cNvSpPr>
          <p:nvPr>
            <p:ph type="sldNum" sz="quarter" idx="10"/>
          </p:nvPr>
        </p:nvSpPr>
        <p:spPr/>
        <p:txBody>
          <a:bodyPr/>
          <a:lstStyle/>
          <a:p>
            <a:fld id="{5EA93691-99C6-41E8-8D78-F983683AE5BE}" type="slidenum">
              <a:rPr lang="en-US" smtClean="0"/>
              <a:t>4</a:t>
            </a:fld>
            <a:endParaRPr lang="en-US"/>
          </a:p>
        </p:txBody>
      </p:sp>
    </p:spTree>
    <p:extLst>
      <p:ext uri="{BB962C8B-B14F-4D97-AF65-F5344CB8AC3E}">
        <p14:creationId xmlns:p14="http://schemas.microsoft.com/office/powerpoint/2010/main" val="41771656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200000"/>
              </a:lnSpc>
              <a:spcBef>
                <a:spcPts val="0"/>
              </a:spcBef>
              <a:spcAft>
                <a:spcPts val="1000"/>
              </a:spcAft>
            </a:pPr>
            <a:r>
              <a:rPr lang="en-US" sz="1200" dirty="0" smtClean="0">
                <a:effectLst/>
                <a:latin typeface="Times New Roman"/>
                <a:ea typeface="Calibri"/>
                <a:cs typeface="Times New Roman"/>
              </a:rPr>
              <a:t>The females in the county where more, making up 53.1% of the total population as compared to 46.9% of men in the county. </a:t>
            </a:r>
            <a:endParaRPr lang="en-US" sz="1100" dirty="0" smtClean="0">
              <a:effectLst/>
              <a:latin typeface="+mn-lt"/>
              <a:ea typeface="Calibri"/>
              <a:cs typeface="Times New Roman"/>
            </a:endParaRPr>
          </a:p>
          <a:p>
            <a:endParaRPr lang="en-US" dirty="0"/>
          </a:p>
        </p:txBody>
      </p:sp>
      <p:sp>
        <p:nvSpPr>
          <p:cNvPr id="4" name="Slide Number Placeholder 3"/>
          <p:cNvSpPr>
            <a:spLocks noGrp="1"/>
          </p:cNvSpPr>
          <p:nvPr>
            <p:ph type="sldNum" sz="quarter" idx="10"/>
          </p:nvPr>
        </p:nvSpPr>
        <p:spPr/>
        <p:txBody>
          <a:bodyPr/>
          <a:lstStyle/>
          <a:p>
            <a:fld id="{5EA93691-99C6-41E8-8D78-F983683AE5BE}" type="slidenum">
              <a:rPr lang="en-US" smtClean="0"/>
              <a:t>5</a:t>
            </a:fld>
            <a:endParaRPr lang="en-US"/>
          </a:p>
        </p:txBody>
      </p:sp>
    </p:spTree>
    <p:extLst>
      <p:ext uri="{BB962C8B-B14F-4D97-AF65-F5344CB8AC3E}">
        <p14:creationId xmlns:p14="http://schemas.microsoft.com/office/powerpoint/2010/main" val="19539191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1000"/>
              </a:spcAft>
            </a:pPr>
            <a:r>
              <a:rPr lang="en-US" sz="1200" dirty="0" smtClean="0">
                <a:effectLst/>
                <a:latin typeface="Times New Roman"/>
                <a:ea typeface="Calibri"/>
                <a:cs typeface="Times New Roman"/>
              </a:rPr>
              <a:t>The population of the county is concentrated in the towns. People living in the towns make up 85.6% of the total population those living in the rural areas make up only 14.4%. This is because most of the people in the county are either business people or employed in the industries. </a:t>
            </a:r>
            <a:endParaRPr lang="en-US" sz="1100" dirty="0" smtClean="0">
              <a:effectLst/>
              <a:latin typeface="+mn-lt"/>
              <a:ea typeface="Calibri"/>
              <a:cs typeface="Times New Roman"/>
            </a:endParaRPr>
          </a:p>
          <a:p>
            <a:endParaRPr lang="en-US" dirty="0"/>
          </a:p>
        </p:txBody>
      </p:sp>
      <p:sp>
        <p:nvSpPr>
          <p:cNvPr id="4" name="Slide Number Placeholder 3"/>
          <p:cNvSpPr>
            <a:spLocks noGrp="1"/>
          </p:cNvSpPr>
          <p:nvPr>
            <p:ph type="sldNum" sz="quarter" idx="10"/>
          </p:nvPr>
        </p:nvSpPr>
        <p:spPr/>
        <p:txBody>
          <a:bodyPr/>
          <a:lstStyle/>
          <a:p>
            <a:fld id="{5EA93691-99C6-41E8-8D78-F983683AE5BE}" type="slidenum">
              <a:rPr lang="en-US" smtClean="0"/>
              <a:t>6</a:t>
            </a:fld>
            <a:endParaRPr lang="en-US"/>
          </a:p>
        </p:txBody>
      </p:sp>
    </p:spTree>
    <p:extLst>
      <p:ext uri="{BB962C8B-B14F-4D97-AF65-F5344CB8AC3E}">
        <p14:creationId xmlns:p14="http://schemas.microsoft.com/office/powerpoint/2010/main" val="16213238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1000"/>
              </a:spcAft>
            </a:pPr>
            <a:r>
              <a:rPr lang="en-US" sz="1200" dirty="0" smtClean="0">
                <a:effectLst/>
                <a:latin typeface="Times New Roman"/>
                <a:ea typeface="Calibri"/>
                <a:cs typeface="Times New Roman"/>
              </a:rPr>
              <a:t>The population of the county is concentrated in the towns. People living in the towns make up 85.6% of the total population those living in the rural areas make up only 14.4%. This is because most of the people in the county are either business people or employed in the industries. </a:t>
            </a:r>
            <a:endParaRPr lang="en-US" sz="1100" dirty="0" smtClean="0">
              <a:effectLst/>
              <a:latin typeface="+mn-lt"/>
              <a:ea typeface="Calibri"/>
              <a:cs typeface="Times New Roman"/>
            </a:endParaRPr>
          </a:p>
          <a:p>
            <a:endParaRPr lang="en-US" dirty="0"/>
          </a:p>
        </p:txBody>
      </p:sp>
      <p:sp>
        <p:nvSpPr>
          <p:cNvPr id="4" name="Slide Number Placeholder 3"/>
          <p:cNvSpPr>
            <a:spLocks noGrp="1"/>
          </p:cNvSpPr>
          <p:nvPr>
            <p:ph type="sldNum" sz="quarter" idx="10"/>
          </p:nvPr>
        </p:nvSpPr>
        <p:spPr/>
        <p:txBody>
          <a:bodyPr/>
          <a:lstStyle/>
          <a:p>
            <a:fld id="{5EA93691-99C6-41E8-8D78-F983683AE5BE}" type="slidenum">
              <a:rPr lang="en-US" smtClean="0"/>
              <a:t>7</a:t>
            </a:fld>
            <a:endParaRPr lang="en-US"/>
          </a:p>
        </p:txBody>
      </p:sp>
    </p:spTree>
    <p:extLst>
      <p:ext uri="{BB962C8B-B14F-4D97-AF65-F5344CB8AC3E}">
        <p14:creationId xmlns:p14="http://schemas.microsoft.com/office/powerpoint/2010/main" val="19702773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1000"/>
              </a:spcAft>
            </a:pPr>
            <a:r>
              <a:rPr lang="en-US" sz="1200" dirty="0" smtClean="0">
                <a:effectLst/>
                <a:latin typeface="Times New Roman"/>
                <a:ea typeface="Calibri"/>
                <a:cs typeface="Times New Roman"/>
              </a:rPr>
              <a:t>As per statistics, 25.7% of people in Macon Bibb County are living below the poverty line. Out the 153,159 people in the county, 62, 200 are employees. This explains why most of the people are living in the urban areas while few live in the rural areas. </a:t>
            </a:r>
            <a:endParaRPr lang="en-US" sz="1100" dirty="0">
              <a:effectLst/>
              <a:latin typeface="+mn-lt"/>
              <a:ea typeface="Calibri"/>
              <a:cs typeface="Times New Roman"/>
            </a:endParaRPr>
          </a:p>
        </p:txBody>
      </p:sp>
      <p:sp>
        <p:nvSpPr>
          <p:cNvPr id="4" name="Slide Number Placeholder 3"/>
          <p:cNvSpPr>
            <a:spLocks noGrp="1"/>
          </p:cNvSpPr>
          <p:nvPr>
            <p:ph type="sldNum" sz="quarter" idx="10"/>
          </p:nvPr>
        </p:nvSpPr>
        <p:spPr/>
        <p:txBody>
          <a:bodyPr/>
          <a:lstStyle/>
          <a:p>
            <a:fld id="{5EA93691-99C6-41E8-8D78-F983683AE5BE}" type="slidenum">
              <a:rPr lang="en-US" smtClean="0"/>
              <a:t>8</a:t>
            </a:fld>
            <a:endParaRPr lang="en-US"/>
          </a:p>
        </p:txBody>
      </p:sp>
    </p:spTree>
    <p:extLst>
      <p:ext uri="{BB962C8B-B14F-4D97-AF65-F5344CB8AC3E}">
        <p14:creationId xmlns:p14="http://schemas.microsoft.com/office/powerpoint/2010/main" val="2509935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effectLst/>
                <a:latin typeface="Times New Roman"/>
                <a:ea typeface="Calibri"/>
              </a:rPr>
              <a:t>The table below shows this the distribution</a:t>
            </a:r>
            <a:endParaRPr lang="en-US" dirty="0"/>
          </a:p>
        </p:txBody>
      </p:sp>
      <p:sp>
        <p:nvSpPr>
          <p:cNvPr id="4" name="Slide Number Placeholder 3"/>
          <p:cNvSpPr>
            <a:spLocks noGrp="1"/>
          </p:cNvSpPr>
          <p:nvPr>
            <p:ph type="sldNum" sz="quarter" idx="10"/>
          </p:nvPr>
        </p:nvSpPr>
        <p:spPr/>
        <p:txBody>
          <a:bodyPr/>
          <a:lstStyle/>
          <a:p>
            <a:fld id="{5EA93691-99C6-41E8-8D78-F983683AE5BE}" type="slidenum">
              <a:rPr lang="en-US" smtClean="0"/>
              <a:t>9</a:t>
            </a:fld>
            <a:endParaRPr lang="en-US"/>
          </a:p>
        </p:txBody>
      </p:sp>
    </p:spTree>
    <p:extLst>
      <p:ext uri="{BB962C8B-B14F-4D97-AF65-F5344CB8AC3E}">
        <p14:creationId xmlns:p14="http://schemas.microsoft.com/office/powerpoint/2010/main" val="32600379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effectLst/>
                <a:latin typeface="Times New Roman"/>
                <a:ea typeface="Calibri"/>
              </a:rPr>
              <a:t>Yearly the county records 796 patients who receive care from primary care physicians. Those who visit dentists in the county make up 1697 patients per year. The county also records 629 cases of mental problems. The county has the highest number of adults suffering from obesity. This is represented by 38.5% of the adults in the county. </a:t>
            </a:r>
            <a:endParaRPr lang="en-US" dirty="0"/>
          </a:p>
        </p:txBody>
      </p:sp>
      <p:sp>
        <p:nvSpPr>
          <p:cNvPr id="4" name="Slide Number Placeholder 3"/>
          <p:cNvSpPr>
            <a:spLocks noGrp="1"/>
          </p:cNvSpPr>
          <p:nvPr>
            <p:ph type="sldNum" sz="quarter" idx="10"/>
          </p:nvPr>
        </p:nvSpPr>
        <p:spPr/>
        <p:txBody>
          <a:bodyPr/>
          <a:lstStyle/>
          <a:p>
            <a:fld id="{5EA93691-99C6-41E8-8D78-F983683AE5BE}" type="slidenum">
              <a:rPr lang="en-US" smtClean="0"/>
              <a:t>10</a:t>
            </a:fld>
            <a:endParaRPr lang="en-US"/>
          </a:p>
        </p:txBody>
      </p:sp>
    </p:spTree>
    <p:extLst>
      <p:ext uri="{BB962C8B-B14F-4D97-AF65-F5344CB8AC3E}">
        <p14:creationId xmlns:p14="http://schemas.microsoft.com/office/powerpoint/2010/main" val="32117661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80F9C19-67F9-4F37-AAF7-2A75D2FA5CC7}" type="datetimeFigureOut">
              <a:rPr lang="en-US" smtClean="0"/>
              <a:t>3/7/2021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31F247-D34A-462F-8DB5-948923AA85A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0F9C19-67F9-4F37-AAF7-2A75D2FA5CC7}" type="datetimeFigureOut">
              <a:rPr lang="en-US" smtClean="0"/>
              <a:t>3/7/2021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31F247-D34A-462F-8DB5-948923AA85A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80F9C19-67F9-4F37-AAF7-2A75D2FA5CC7}" type="datetimeFigureOut">
              <a:rPr lang="en-US" smtClean="0"/>
              <a:t>3/7/2021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31F247-D34A-462F-8DB5-948923AA85A8}"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0F9C19-67F9-4F37-AAF7-2A75D2FA5CC7}" type="datetimeFigureOut">
              <a:rPr lang="en-US" smtClean="0"/>
              <a:t>3/7/2021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31F247-D34A-462F-8DB5-948923AA85A8}"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0F9C19-67F9-4F37-AAF7-2A75D2FA5CC7}" type="datetimeFigureOut">
              <a:rPr lang="en-US" smtClean="0"/>
              <a:t>3/7/2021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31F247-D34A-462F-8DB5-948923AA85A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80F9C19-67F9-4F37-AAF7-2A75D2FA5CC7}" type="datetimeFigureOut">
              <a:rPr lang="en-US" smtClean="0"/>
              <a:t>3/7/2021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31F247-D34A-462F-8DB5-948923AA85A8}"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80F9C19-67F9-4F37-AAF7-2A75D2FA5CC7}" type="datetimeFigureOut">
              <a:rPr lang="en-US" smtClean="0"/>
              <a:t>3/7/2021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31F247-D34A-462F-8DB5-948923AA85A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0F9C19-67F9-4F37-AAF7-2A75D2FA5CC7}" type="datetimeFigureOut">
              <a:rPr lang="en-US" smtClean="0"/>
              <a:t>3/7/2021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31F247-D34A-462F-8DB5-948923AA85A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80F9C19-67F9-4F37-AAF7-2A75D2FA5CC7}" type="datetimeFigureOut">
              <a:rPr lang="en-US" smtClean="0"/>
              <a:t>3/7/2021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31F247-D34A-462F-8DB5-948923AA85A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80F9C19-67F9-4F37-AAF7-2A75D2FA5CC7}" type="datetimeFigureOut">
              <a:rPr lang="en-US" smtClean="0"/>
              <a:t>3/7/2021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31F247-D34A-462F-8DB5-948923AA85A8}"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0F9C19-67F9-4F37-AAF7-2A75D2FA5CC7}" type="datetimeFigureOut">
              <a:rPr lang="en-US" smtClean="0"/>
              <a:t>3/7/2021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31F247-D34A-462F-8DB5-948923AA85A8}"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180F9C19-67F9-4F37-AAF7-2A75D2FA5CC7}" type="datetimeFigureOut">
              <a:rPr lang="en-US" smtClean="0"/>
              <a:t>3/7/2021</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1E31F247-D34A-462F-8DB5-948923AA85A8}"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4129" r:id="rId1"/>
    <p:sldLayoutId id="2147484130" r:id="rId2"/>
    <p:sldLayoutId id="2147484131" r:id="rId3"/>
    <p:sldLayoutId id="2147484132" r:id="rId4"/>
    <p:sldLayoutId id="2147484133" r:id="rId5"/>
    <p:sldLayoutId id="2147484134" r:id="rId6"/>
    <p:sldLayoutId id="2147484135" r:id="rId7"/>
    <p:sldLayoutId id="2147484136" r:id="rId8"/>
    <p:sldLayoutId id="2147484137" r:id="rId9"/>
    <p:sldLayoutId id="2147484138" r:id="rId10"/>
    <p:sldLayoutId id="2147484139"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nchd52.org/" TargetMode="External"/><Relationship Id="rId2" Type="http://schemas.openxmlformats.org/officeDocument/2006/relationships/hyperlink" Target="https://northcentralhealthdistrict.org/macon-bibb-county-health-departmen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772400" cy="4267200"/>
          </a:xfrm>
        </p:spPr>
        <p:txBody>
          <a:bodyPr>
            <a:normAutofit fontScale="90000"/>
          </a:bodyPr>
          <a:lstStyle/>
          <a:p>
            <a:pPr>
              <a:lnSpc>
                <a:spcPct val="115000"/>
              </a:lnSpc>
              <a:spcBef>
                <a:spcPts val="0"/>
              </a:spcBef>
              <a:spcAft>
                <a:spcPts val="1000"/>
              </a:spcAft>
            </a:pPr>
            <a:r>
              <a:rPr lang="en-US" dirty="0">
                <a:latin typeface="Times New Roman"/>
                <a:ea typeface="Calibri"/>
                <a:cs typeface="Times New Roman"/>
              </a:rPr>
              <a:t>Macon Bibb County</a:t>
            </a:r>
            <a:r>
              <a:rPr lang="en-US" sz="4000" dirty="0">
                <a:latin typeface="Calibri"/>
                <a:ea typeface="Calibri"/>
                <a:cs typeface="Times New Roman"/>
              </a:rPr>
              <a:t/>
            </a:r>
            <a:br>
              <a:rPr lang="en-US" sz="4000" dirty="0">
                <a:latin typeface="Calibri"/>
                <a:ea typeface="Calibri"/>
                <a:cs typeface="Times New Roman"/>
              </a:rPr>
            </a:br>
            <a:r>
              <a:rPr lang="en-US" dirty="0">
                <a:latin typeface="Times New Roman"/>
                <a:ea typeface="Calibri"/>
                <a:cs typeface="Times New Roman"/>
              </a:rPr>
              <a:t>Institutional affiliation</a:t>
            </a:r>
            <a:r>
              <a:rPr lang="en-US" sz="4000" dirty="0">
                <a:latin typeface="Calibri"/>
                <a:ea typeface="Calibri"/>
                <a:cs typeface="Times New Roman"/>
              </a:rPr>
              <a:t/>
            </a:r>
            <a:br>
              <a:rPr lang="en-US" sz="4000" dirty="0">
                <a:latin typeface="Calibri"/>
                <a:ea typeface="Calibri"/>
                <a:cs typeface="Times New Roman"/>
              </a:rPr>
            </a:br>
            <a:r>
              <a:rPr lang="en-US" dirty="0">
                <a:latin typeface="Times New Roman"/>
                <a:ea typeface="Calibri"/>
                <a:cs typeface="Times New Roman"/>
              </a:rPr>
              <a:t>Name of lecturer</a:t>
            </a:r>
            <a:r>
              <a:rPr lang="en-US" sz="4000" dirty="0">
                <a:latin typeface="Calibri"/>
                <a:ea typeface="Calibri"/>
                <a:cs typeface="Times New Roman"/>
              </a:rPr>
              <a:t/>
            </a:r>
            <a:br>
              <a:rPr lang="en-US" sz="4000" dirty="0">
                <a:latin typeface="Calibri"/>
                <a:ea typeface="Calibri"/>
                <a:cs typeface="Times New Roman"/>
              </a:rPr>
            </a:br>
            <a:r>
              <a:rPr lang="en-US" dirty="0">
                <a:latin typeface="Times New Roman"/>
                <a:ea typeface="Calibri"/>
                <a:cs typeface="Times New Roman"/>
              </a:rPr>
              <a:t>Name of student</a:t>
            </a:r>
            <a:r>
              <a:rPr lang="en-US" sz="4000" dirty="0">
                <a:latin typeface="Calibri"/>
                <a:ea typeface="Calibri"/>
                <a:cs typeface="Times New Roman"/>
              </a:rPr>
              <a:t/>
            </a:r>
            <a:br>
              <a:rPr lang="en-US" sz="4000" dirty="0">
                <a:latin typeface="Calibri"/>
                <a:ea typeface="Calibri"/>
                <a:cs typeface="Times New Roman"/>
              </a:rPr>
            </a:br>
            <a:r>
              <a:rPr lang="en-US" dirty="0">
                <a:latin typeface="Times New Roman"/>
                <a:ea typeface="Calibri"/>
                <a:cs typeface="Times New Roman"/>
              </a:rPr>
              <a:t>Submission date</a:t>
            </a:r>
            <a:r>
              <a:rPr lang="en-US" sz="4000" dirty="0">
                <a:latin typeface="Calibri"/>
                <a:ea typeface="Calibri"/>
                <a:cs typeface="Times New Roman"/>
              </a:rPr>
              <a:t/>
            </a:r>
            <a:br>
              <a:rPr lang="en-US" sz="4000" dirty="0">
                <a:latin typeface="Calibri"/>
                <a:ea typeface="Calibri"/>
                <a:cs typeface="Times New Roman"/>
              </a:rPr>
            </a:br>
            <a:endParaRPr lang="en-US" dirty="0"/>
          </a:p>
        </p:txBody>
      </p:sp>
      <p:sp>
        <p:nvSpPr>
          <p:cNvPr id="3" name="Subtitle 2"/>
          <p:cNvSpPr>
            <a:spLocks noGrp="1"/>
          </p:cNvSpPr>
          <p:nvPr>
            <p:ph type="subTitle" idx="1"/>
          </p:nvPr>
        </p:nvSpPr>
        <p:spPr>
          <a:xfrm flipH="1">
            <a:off x="731518" y="5334000"/>
            <a:ext cx="2468881" cy="304800"/>
          </a:xfrm>
        </p:spPr>
        <p:txBody>
          <a:bodyPr>
            <a:normAutofit fontScale="85000" lnSpcReduction="20000"/>
          </a:bodyPr>
          <a:lstStyle/>
          <a:p>
            <a:endParaRPr lang="en-US" dirty="0"/>
          </a:p>
        </p:txBody>
      </p:sp>
    </p:spTree>
    <p:extLst>
      <p:ext uri="{BB962C8B-B14F-4D97-AF65-F5344CB8AC3E}">
        <p14:creationId xmlns:p14="http://schemas.microsoft.com/office/powerpoint/2010/main" val="1280534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91204026"/>
              </p:ext>
            </p:extLst>
          </p:nvPr>
        </p:nvGraphicFramePr>
        <p:xfrm>
          <a:off x="838200" y="2667000"/>
          <a:ext cx="7772400" cy="3774570"/>
        </p:xfrm>
        <a:graphic>
          <a:graphicData uri="http://schemas.openxmlformats.org/drawingml/2006/table">
            <a:tbl>
              <a:tblPr firstRow="1" firstCol="1" bandRow="1">
                <a:tableStyleId>{5C22544A-7EE6-4342-B048-85BDC9FD1C3A}</a:tableStyleId>
              </a:tblPr>
              <a:tblGrid>
                <a:gridCol w="4657016"/>
                <a:gridCol w="3115384"/>
              </a:tblGrid>
              <a:tr h="584200">
                <a:tc>
                  <a:txBody>
                    <a:bodyPr/>
                    <a:lstStyle/>
                    <a:p>
                      <a:pPr marL="0" marR="0">
                        <a:lnSpc>
                          <a:spcPct val="200000"/>
                        </a:lnSpc>
                        <a:spcBef>
                          <a:spcPts val="0"/>
                        </a:spcBef>
                        <a:spcAft>
                          <a:spcPts val="0"/>
                        </a:spcAft>
                      </a:pPr>
                      <a:r>
                        <a:rPr lang="en-US" sz="2400">
                          <a:effectLst/>
                        </a:rPr>
                        <a:t>total insured </a:t>
                      </a:r>
                      <a:endParaRPr lang="en-US" sz="2400">
                        <a:effectLst/>
                        <a:latin typeface="Calibri"/>
                        <a:ea typeface="Calibri"/>
                        <a:cs typeface="Times New Roman"/>
                      </a:endParaRPr>
                    </a:p>
                  </a:txBody>
                  <a:tcPr marL="68580" marR="68580" marT="0" marB="0"/>
                </a:tc>
                <a:tc>
                  <a:txBody>
                    <a:bodyPr/>
                    <a:lstStyle/>
                    <a:p>
                      <a:pPr marL="0" marR="0">
                        <a:lnSpc>
                          <a:spcPct val="200000"/>
                        </a:lnSpc>
                        <a:spcBef>
                          <a:spcPts val="0"/>
                        </a:spcBef>
                        <a:spcAft>
                          <a:spcPts val="0"/>
                        </a:spcAft>
                      </a:pPr>
                      <a:r>
                        <a:rPr lang="en-US" sz="2400">
                          <a:effectLst/>
                        </a:rPr>
                        <a:t>86.60%</a:t>
                      </a:r>
                      <a:endParaRPr lang="en-US" sz="2400">
                        <a:effectLst/>
                        <a:latin typeface="Calibri"/>
                        <a:ea typeface="Calibri"/>
                        <a:cs typeface="Times New Roman"/>
                      </a:endParaRPr>
                    </a:p>
                  </a:txBody>
                  <a:tcPr marL="68580" marR="68580" marT="0" marB="0"/>
                </a:tc>
              </a:tr>
              <a:tr h="584200">
                <a:tc>
                  <a:txBody>
                    <a:bodyPr/>
                    <a:lstStyle/>
                    <a:p>
                      <a:pPr marL="0" marR="0">
                        <a:lnSpc>
                          <a:spcPct val="200000"/>
                        </a:lnSpc>
                        <a:spcBef>
                          <a:spcPts val="0"/>
                        </a:spcBef>
                        <a:spcAft>
                          <a:spcPts val="0"/>
                        </a:spcAft>
                      </a:pPr>
                      <a:r>
                        <a:rPr lang="en-US" sz="2400">
                          <a:effectLst/>
                        </a:rPr>
                        <a:t>employee covers</a:t>
                      </a:r>
                      <a:endParaRPr lang="en-US" sz="2400">
                        <a:effectLst/>
                        <a:latin typeface="Calibri"/>
                        <a:ea typeface="Calibri"/>
                        <a:cs typeface="Times New Roman"/>
                      </a:endParaRPr>
                    </a:p>
                  </a:txBody>
                  <a:tcPr marL="68580" marR="68580" marT="0" marB="0"/>
                </a:tc>
                <a:tc>
                  <a:txBody>
                    <a:bodyPr/>
                    <a:lstStyle/>
                    <a:p>
                      <a:pPr marL="0" marR="0">
                        <a:lnSpc>
                          <a:spcPct val="200000"/>
                        </a:lnSpc>
                        <a:spcBef>
                          <a:spcPts val="0"/>
                        </a:spcBef>
                        <a:spcAft>
                          <a:spcPts val="0"/>
                        </a:spcAft>
                      </a:pPr>
                      <a:r>
                        <a:rPr lang="en-US" sz="2400">
                          <a:effectLst/>
                        </a:rPr>
                        <a:t>40.20%</a:t>
                      </a:r>
                      <a:endParaRPr lang="en-US" sz="2400">
                        <a:effectLst/>
                        <a:latin typeface="Calibri"/>
                        <a:ea typeface="Calibri"/>
                        <a:cs typeface="Times New Roman"/>
                      </a:endParaRPr>
                    </a:p>
                  </a:txBody>
                  <a:tcPr marL="68580" marR="68580" marT="0" marB="0"/>
                </a:tc>
              </a:tr>
              <a:tr h="584200">
                <a:tc>
                  <a:txBody>
                    <a:bodyPr/>
                    <a:lstStyle/>
                    <a:p>
                      <a:pPr marL="0" marR="0">
                        <a:lnSpc>
                          <a:spcPct val="200000"/>
                        </a:lnSpc>
                        <a:spcBef>
                          <a:spcPts val="0"/>
                        </a:spcBef>
                        <a:spcAft>
                          <a:spcPts val="0"/>
                        </a:spcAft>
                      </a:pPr>
                      <a:r>
                        <a:rPr lang="en-US" sz="2400">
                          <a:effectLst/>
                        </a:rPr>
                        <a:t>Medicaid </a:t>
                      </a:r>
                      <a:endParaRPr lang="en-US" sz="2400">
                        <a:effectLst/>
                        <a:latin typeface="Calibri"/>
                        <a:ea typeface="Calibri"/>
                        <a:cs typeface="Times New Roman"/>
                      </a:endParaRPr>
                    </a:p>
                  </a:txBody>
                  <a:tcPr marL="68580" marR="68580" marT="0" marB="0"/>
                </a:tc>
                <a:tc>
                  <a:txBody>
                    <a:bodyPr/>
                    <a:lstStyle/>
                    <a:p>
                      <a:pPr marL="0" marR="0">
                        <a:lnSpc>
                          <a:spcPct val="200000"/>
                        </a:lnSpc>
                        <a:spcBef>
                          <a:spcPts val="0"/>
                        </a:spcBef>
                        <a:spcAft>
                          <a:spcPts val="0"/>
                        </a:spcAft>
                      </a:pPr>
                      <a:r>
                        <a:rPr lang="en-US" sz="2400">
                          <a:effectLst/>
                        </a:rPr>
                        <a:t>21.20%</a:t>
                      </a:r>
                      <a:endParaRPr lang="en-US" sz="2400">
                        <a:effectLst/>
                        <a:latin typeface="Calibri"/>
                        <a:ea typeface="Calibri"/>
                        <a:cs typeface="Times New Roman"/>
                      </a:endParaRPr>
                    </a:p>
                  </a:txBody>
                  <a:tcPr marL="68580" marR="68580" marT="0" marB="0"/>
                </a:tc>
              </a:tr>
              <a:tr h="584200">
                <a:tc>
                  <a:txBody>
                    <a:bodyPr/>
                    <a:lstStyle/>
                    <a:p>
                      <a:pPr marL="0" marR="0">
                        <a:lnSpc>
                          <a:spcPct val="200000"/>
                        </a:lnSpc>
                        <a:spcBef>
                          <a:spcPts val="0"/>
                        </a:spcBef>
                        <a:spcAft>
                          <a:spcPts val="0"/>
                        </a:spcAft>
                      </a:pPr>
                      <a:r>
                        <a:rPr lang="en-US" sz="2400">
                          <a:effectLst/>
                        </a:rPr>
                        <a:t>Medicare </a:t>
                      </a:r>
                      <a:endParaRPr lang="en-US" sz="2400">
                        <a:effectLst/>
                        <a:latin typeface="Calibri"/>
                        <a:ea typeface="Calibri"/>
                        <a:cs typeface="Times New Roman"/>
                      </a:endParaRPr>
                    </a:p>
                  </a:txBody>
                  <a:tcPr marL="68580" marR="68580" marT="0" marB="0"/>
                </a:tc>
                <a:tc>
                  <a:txBody>
                    <a:bodyPr/>
                    <a:lstStyle/>
                    <a:p>
                      <a:pPr marL="0" marR="0">
                        <a:lnSpc>
                          <a:spcPct val="200000"/>
                        </a:lnSpc>
                        <a:spcBef>
                          <a:spcPts val="0"/>
                        </a:spcBef>
                        <a:spcAft>
                          <a:spcPts val="0"/>
                        </a:spcAft>
                      </a:pPr>
                      <a:r>
                        <a:rPr lang="en-US" sz="2400">
                          <a:effectLst/>
                        </a:rPr>
                        <a:t>10.30%</a:t>
                      </a:r>
                      <a:endParaRPr lang="en-US" sz="2400">
                        <a:effectLst/>
                        <a:latin typeface="Calibri"/>
                        <a:ea typeface="Calibri"/>
                        <a:cs typeface="Times New Roman"/>
                      </a:endParaRPr>
                    </a:p>
                  </a:txBody>
                  <a:tcPr marL="68580" marR="68580" marT="0" marB="0"/>
                </a:tc>
              </a:tr>
              <a:tr h="584200">
                <a:tc>
                  <a:txBody>
                    <a:bodyPr/>
                    <a:lstStyle/>
                    <a:p>
                      <a:pPr marL="0" marR="0">
                        <a:lnSpc>
                          <a:spcPct val="200000"/>
                        </a:lnSpc>
                        <a:spcBef>
                          <a:spcPts val="0"/>
                        </a:spcBef>
                        <a:spcAft>
                          <a:spcPts val="0"/>
                        </a:spcAft>
                      </a:pPr>
                      <a:r>
                        <a:rPr lang="en-US" sz="2400">
                          <a:effectLst/>
                        </a:rPr>
                        <a:t>non-group plans</a:t>
                      </a:r>
                      <a:endParaRPr lang="en-US" sz="2400">
                        <a:effectLst/>
                        <a:latin typeface="Calibri"/>
                        <a:ea typeface="Calibri"/>
                        <a:cs typeface="Times New Roman"/>
                      </a:endParaRPr>
                    </a:p>
                  </a:txBody>
                  <a:tcPr marL="68580" marR="68580" marT="0" marB="0"/>
                </a:tc>
                <a:tc>
                  <a:txBody>
                    <a:bodyPr/>
                    <a:lstStyle/>
                    <a:p>
                      <a:pPr marL="0" marR="0">
                        <a:lnSpc>
                          <a:spcPct val="200000"/>
                        </a:lnSpc>
                        <a:spcBef>
                          <a:spcPts val="0"/>
                        </a:spcBef>
                        <a:spcAft>
                          <a:spcPts val="0"/>
                        </a:spcAft>
                      </a:pPr>
                      <a:r>
                        <a:rPr lang="en-US" sz="2400">
                          <a:effectLst/>
                        </a:rPr>
                        <a:t>12.80%</a:t>
                      </a:r>
                      <a:endParaRPr lang="en-US" sz="2400">
                        <a:effectLst/>
                        <a:latin typeface="Calibri"/>
                        <a:ea typeface="Calibri"/>
                        <a:cs typeface="Times New Roman"/>
                      </a:endParaRPr>
                    </a:p>
                  </a:txBody>
                  <a:tcPr marL="68580" marR="68580" marT="0" marB="0"/>
                </a:tc>
              </a:tr>
              <a:tr h="584200">
                <a:tc>
                  <a:txBody>
                    <a:bodyPr/>
                    <a:lstStyle/>
                    <a:p>
                      <a:pPr marL="0" marR="0">
                        <a:lnSpc>
                          <a:spcPct val="200000"/>
                        </a:lnSpc>
                        <a:spcBef>
                          <a:spcPts val="0"/>
                        </a:spcBef>
                        <a:spcAft>
                          <a:spcPts val="0"/>
                        </a:spcAft>
                      </a:pPr>
                      <a:r>
                        <a:rPr lang="en-US" sz="2400">
                          <a:effectLst/>
                        </a:rPr>
                        <a:t>military cover</a:t>
                      </a:r>
                      <a:endParaRPr lang="en-US" sz="2400">
                        <a:effectLst/>
                        <a:latin typeface="Calibri"/>
                        <a:ea typeface="Calibri"/>
                        <a:cs typeface="Times New Roman"/>
                      </a:endParaRPr>
                    </a:p>
                  </a:txBody>
                  <a:tcPr marL="68580" marR="68580" marT="0" marB="0"/>
                </a:tc>
                <a:tc>
                  <a:txBody>
                    <a:bodyPr/>
                    <a:lstStyle/>
                    <a:p>
                      <a:pPr marL="0" marR="0">
                        <a:lnSpc>
                          <a:spcPct val="200000"/>
                        </a:lnSpc>
                        <a:spcBef>
                          <a:spcPts val="0"/>
                        </a:spcBef>
                        <a:spcAft>
                          <a:spcPts val="0"/>
                        </a:spcAft>
                      </a:pPr>
                      <a:r>
                        <a:rPr lang="en-US" sz="2400" dirty="0">
                          <a:effectLst/>
                        </a:rPr>
                        <a:t>2.10%</a:t>
                      </a:r>
                      <a:endParaRPr lang="en-US" sz="2400" dirty="0">
                        <a:effectLst/>
                        <a:latin typeface="Calibri"/>
                        <a:ea typeface="Calibri"/>
                        <a:cs typeface="Times New Roman"/>
                      </a:endParaRPr>
                    </a:p>
                  </a:txBody>
                  <a:tcPr marL="68580" marR="68580" marT="0" marB="0"/>
                </a:tc>
              </a:tr>
            </a:tbl>
          </a:graphicData>
        </a:graphic>
      </p:graphicFrame>
      <p:sp>
        <p:nvSpPr>
          <p:cNvPr id="3" name="Title 2"/>
          <p:cNvSpPr>
            <a:spLocks noGrp="1"/>
          </p:cNvSpPr>
          <p:nvPr>
            <p:ph type="title"/>
          </p:nvPr>
        </p:nvSpPr>
        <p:spPr/>
        <p:txBody>
          <a:bodyPr>
            <a:normAutofit fontScale="90000"/>
          </a:bodyPr>
          <a:lstStyle/>
          <a:p>
            <a:pPr>
              <a:lnSpc>
                <a:spcPct val="200000"/>
              </a:lnSpc>
              <a:spcBef>
                <a:spcPts val="0"/>
              </a:spcBef>
              <a:spcAft>
                <a:spcPts val="1000"/>
              </a:spcAft>
            </a:pPr>
            <a:r>
              <a:rPr lang="en-US" dirty="0" smtClean="0"/>
              <a:t/>
            </a:r>
            <a:br>
              <a:rPr lang="en-US" dirty="0" smtClean="0"/>
            </a:br>
            <a:r>
              <a:rPr lang="en-US" dirty="0" smtClean="0"/>
              <a:t>Cont. </a:t>
            </a:r>
            <a:r>
              <a:rPr lang="en-US" b="1" dirty="0">
                <a:latin typeface="Times New Roman"/>
                <a:ea typeface="Calibri"/>
                <a:cs typeface="Times New Roman"/>
              </a:rPr>
              <a:t>Health disparity</a:t>
            </a:r>
            <a:r>
              <a:rPr lang="en-US" sz="4000" dirty="0">
                <a:latin typeface="Calibri"/>
                <a:ea typeface="Calibri"/>
                <a:cs typeface="Times New Roman"/>
              </a:rPr>
              <a:t/>
            </a:r>
            <a:br>
              <a:rPr lang="en-US" sz="4000" dirty="0">
                <a:latin typeface="Calibri"/>
                <a:ea typeface="Calibri"/>
                <a:cs typeface="Times New Roman"/>
              </a:rPr>
            </a:br>
            <a:endParaRPr lang="en-US" dirty="0"/>
          </a:p>
        </p:txBody>
      </p:sp>
    </p:spTree>
    <p:extLst>
      <p:ext uri="{BB962C8B-B14F-4D97-AF65-F5344CB8AC3E}">
        <p14:creationId xmlns:p14="http://schemas.microsoft.com/office/powerpoint/2010/main" val="5772957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1" y="1828800"/>
            <a:ext cx="8153400" cy="4297363"/>
          </a:xfrm>
        </p:spPr>
        <p:txBody>
          <a:bodyPr>
            <a:normAutofit/>
          </a:bodyPr>
          <a:lstStyle/>
          <a:p>
            <a:r>
              <a:rPr lang="en-US" sz="2800" dirty="0">
                <a:latin typeface="Times New Roman"/>
                <a:ea typeface="Calibri"/>
              </a:rPr>
              <a:t>Macon Bibb County has experience increased threats of diseases in the recent years. </a:t>
            </a:r>
            <a:endParaRPr lang="en-US" sz="2800" dirty="0" smtClean="0">
              <a:latin typeface="Times New Roman"/>
              <a:ea typeface="Calibri"/>
            </a:endParaRPr>
          </a:p>
          <a:p>
            <a:r>
              <a:rPr lang="en-US" sz="2800" dirty="0" smtClean="0">
                <a:latin typeface="Times New Roman"/>
                <a:ea typeface="Calibri"/>
              </a:rPr>
              <a:t>Diseases </a:t>
            </a:r>
            <a:r>
              <a:rPr lang="en-US" sz="2800" dirty="0">
                <a:latin typeface="Times New Roman"/>
                <a:ea typeface="Calibri"/>
              </a:rPr>
              <a:t>such cancer, diabetes, and HIV/AIDs have caused a serious threat to the population. </a:t>
            </a:r>
            <a:endParaRPr lang="en-US" sz="2800" dirty="0" smtClean="0">
              <a:latin typeface="Times New Roman"/>
              <a:ea typeface="Calibri"/>
            </a:endParaRPr>
          </a:p>
          <a:p>
            <a:r>
              <a:rPr lang="en-US" sz="2800" dirty="0" smtClean="0">
                <a:latin typeface="Times New Roman"/>
                <a:ea typeface="Calibri"/>
              </a:rPr>
              <a:t>Yearly</a:t>
            </a:r>
            <a:r>
              <a:rPr lang="en-US" sz="2800" dirty="0">
                <a:latin typeface="Times New Roman"/>
                <a:ea typeface="Calibri"/>
              </a:rPr>
              <a:t>, there is an increase of patients who visit the Macon Bibb county hospital for medication of these diseases. </a:t>
            </a:r>
            <a:endParaRPr lang="en-US" sz="2800" dirty="0" smtClean="0">
              <a:latin typeface="Times New Roman"/>
              <a:ea typeface="Calibri"/>
            </a:endParaRPr>
          </a:p>
          <a:p>
            <a:r>
              <a:rPr lang="en-US" sz="2800" dirty="0" smtClean="0">
                <a:latin typeface="Times New Roman"/>
                <a:ea typeface="Calibri"/>
              </a:rPr>
              <a:t>The </a:t>
            </a:r>
            <a:r>
              <a:rPr lang="en-US" sz="2800" dirty="0">
                <a:latin typeface="Times New Roman"/>
                <a:ea typeface="Calibri"/>
              </a:rPr>
              <a:t>increase is marked by 1.7% increase per year. </a:t>
            </a:r>
            <a:endParaRPr lang="en-US" sz="2800" dirty="0"/>
          </a:p>
        </p:txBody>
      </p:sp>
      <p:sp>
        <p:nvSpPr>
          <p:cNvPr id="3" name="Title 2"/>
          <p:cNvSpPr>
            <a:spLocks noGrp="1"/>
          </p:cNvSpPr>
          <p:nvPr>
            <p:ph type="title"/>
          </p:nvPr>
        </p:nvSpPr>
        <p:spPr/>
        <p:txBody>
          <a:bodyPr>
            <a:normAutofit fontScale="90000"/>
          </a:bodyPr>
          <a:lstStyle/>
          <a:p>
            <a:pPr>
              <a:lnSpc>
                <a:spcPct val="200000"/>
              </a:lnSpc>
              <a:spcBef>
                <a:spcPts val="0"/>
              </a:spcBef>
              <a:spcAft>
                <a:spcPts val="1000"/>
              </a:spcAft>
            </a:pPr>
            <a:r>
              <a:rPr lang="en-US" dirty="0" smtClean="0"/>
              <a:t/>
            </a:r>
            <a:br>
              <a:rPr lang="en-US" dirty="0" smtClean="0"/>
            </a:br>
            <a:r>
              <a:rPr lang="en-US" dirty="0" smtClean="0"/>
              <a:t>Cont. </a:t>
            </a:r>
            <a:r>
              <a:rPr lang="en-US" b="1" dirty="0">
                <a:latin typeface="Times New Roman"/>
                <a:ea typeface="Calibri"/>
                <a:cs typeface="Times New Roman"/>
              </a:rPr>
              <a:t>Health disparity</a:t>
            </a:r>
            <a:r>
              <a:rPr lang="en-US" sz="4000" dirty="0">
                <a:latin typeface="Calibri"/>
                <a:ea typeface="Calibri"/>
                <a:cs typeface="Times New Roman"/>
              </a:rPr>
              <a:t/>
            </a:r>
            <a:br>
              <a:rPr lang="en-US" sz="4000" dirty="0">
                <a:latin typeface="Calibri"/>
                <a:ea typeface="Calibri"/>
                <a:cs typeface="Times New Roman"/>
              </a:rPr>
            </a:br>
            <a:endParaRPr lang="en-US" dirty="0"/>
          </a:p>
        </p:txBody>
      </p:sp>
    </p:spTree>
    <p:extLst>
      <p:ext uri="{BB962C8B-B14F-4D97-AF65-F5344CB8AC3E}">
        <p14:creationId xmlns:p14="http://schemas.microsoft.com/office/powerpoint/2010/main" val="1880909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0" marR="0" indent="-457200">
              <a:lnSpc>
                <a:spcPct val="200000"/>
              </a:lnSpc>
              <a:spcBef>
                <a:spcPts val="0"/>
              </a:spcBef>
              <a:spcAft>
                <a:spcPts val="1000"/>
              </a:spcAft>
            </a:pPr>
            <a:r>
              <a:rPr lang="en-US" u="sng" dirty="0">
                <a:solidFill>
                  <a:srgbClr val="0000FF"/>
                </a:solidFill>
                <a:latin typeface="Times New Roman"/>
                <a:ea typeface="Calibri"/>
                <a:cs typeface="Times New Roman"/>
                <a:hlinkClick r:id="rId2"/>
              </a:rPr>
              <a:t>https://northcentralhealthdistrict.org/macon-bibb-county-health-department/</a:t>
            </a:r>
            <a:r>
              <a:rPr lang="en-US" dirty="0">
                <a:latin typeface="Times New Roman"/>
                <a:ea typeface="Calibri"/>
                <a:cs typeface="Times New Roman"/>
              </a:rPr>
              <a:t> retrieved on (7/3/2021)</a:t>
            </a:r>
            <a:endParaRPr lang="en-US" sz="2000" dirty="0">
              <a:latin typeface="Calibri"/>
              <a:ea typeface="Calibri"/>
              <a:cs typeface="Times New Roman"/>
            </a:endParaRPr>
          </a:p>
          <a:p>
            <a:pPr marL="457200" marR="0" indent="-457200">
              <a:lnSpc>
                <a:spcPct val="200000"/>
              </a:lnSpc>
              <a:spcBef>
                <a:spcPts val="0"/>
              </a:spcBef>
              <a:spcAft>
                <a:spcPts val="1000"/>
              </a:spcAft>
            </a:pPr>
            <a:r>
              <a:rPr lang="en-US" u="sng" dirty="0">
                <a:solidFill>
                  <a:srgbClr val="0000FF"/>
                </a:solidFill>
                <a:latin typeface="Times New Roman"/>
                <a:ea typeface="Calibri"/>
                <a:cs typeface="Times New Roman"/>
                <a:hlinkClick r:id="rId3"/>
              </a:rPr>
              <a:t>www.nchd52.org</a:t>
            </a:r>
            <a:r>
              <a:rPr lang="en-US" dirty="0">
                <a:latin typeface="Times New Roman"/>
                <a:ea typeface="Calibri"/>
                <a:cs typeface="Times New Roman"/>
              </a:rPr>
              <a:t> (retrieved on 7/3/2021) </a:t>
            </a:r>
            <a:endParaRPr lang="en-US" sz="2000" dirty="0">
              <a:latin typeface="Calibri"/>
              <a:ea typeface="Calibri"/>
              <a:cs typeface="Times New Roman"/>
            </a:endParaRPr>
          </a:p>
          <a:p>
            <a:endParaRPr lang="en-US" dirty="0"/>
          </a:p>
        </p:txBody>
      </p:sp>
      <p:sp>
        <p:nvSpPr>
          <p:cNvPr id="3" name="Title 2"/>
          <p:cNvSpPr>
            <a:spLocks noGrp="1"/>
          </p:cNvSpPr>
          <p:nvPr>
            <p:ph type="title"/>
          </p:nvPr>
        </p:nvSpPr>
        <p:spPr/>
        <p:txBody>
          <a:bodyPr>
            <a:normAutofit fontScale="90000"/>
          </a:bodyPr>
          <a:lstStyle/>
          <a:p>
            <a:pPr>
              <a:lnSpc>
                <a:spcPct val="200000"/>
              </a:lnSpc>
              <a:spcBef>
                <a:spcPts val="0"/>
              </a:spcBef>
              <a:spcAft>
                <a:spcPts val="1000"/>
              </a:spcAft>
            </a:pPr>
            <a:r>
              <a:rPr lang="en-US" b="1" dirty="0" smtClean="0">
                <a:latin typeface="Times New Roman"/>
                <a:ea typeface="Calibri"/>
                <a:cs typeface="Times New Roman"/>
              </a:rPr>
              <a:t/>
            </a:r>
            <a:br>
              <a:rPr lang="en-US" b="1" dirty="0" smtClean="0">
                <a:latin typeface="Times New Roman"/>
                <a:ea typeface="Calibri"/>
                <a:cs typeface="Times New Roman"/>
              </a:rPr>
            </a:br>
            <a:r>
              <a:rPr lang="en-US" b="1" dirty="0" smtClean="0">
                <a:latin typeface="Times New Roman"/>
                <a:ea typeface="Calibri"/>
                <a:cs typeface="Times New Roman"/>
              </a:rPr>
              <a:t>References</a:t>
            </a:r>
            <a:r>
              <a:rPr lang="en-US" sz="4000" dirty="0">
                <a:latin typeface="Calibri"/>
                <a:ea typeface="Calibri"/>
                <a:cs typeface="Times New Roman"/>
              </a:rPr>
              <a:t/>
            </a:r>
            <a:br>
              <a:rPr lang="en-US" sz="4000" dirty="0">
                <a:latin typeface="Calibri"/>
                <a:ea typeface="Calibri"/>
                <a:cs typeface="Times New Roman"/>
              </a:rPr>
            </a:br>
            <a:endParaRPr lang="en-US" dirty="0"/>
          </a:p>
        </p:txBody>
      </p:sp>
    </p:spTree>
    <p:extLst>
      <p:ext uri="{BB962C8B-B14F-4D97-AF65-F5344CB8AC3E}">
        <p14:creationId xmlns:p14="http://schemas.microsoft.com/office/powerpoint/2010/main" val="3039461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752600"/>
            <a:ext cx="8229599" cy="4373563"/>
          </a:xfrm>
        </p:spPr>
        <p:txBody>
          <a:bodyPr>
            <a:normAutofit/>
          </a:bodyPr>
          <a:lstStyle/>
          <a:p>
            <a:r>
              <a:rPr lang="en-US" sz="3200" dirty="0">
                <a:latin typeface="Times New Roman"/>
                <a:ea typeface="Calibri"/>
              </a:rPr>
              <a:t>Macon Bibb County is centrally located county is Georgia. </a:t>
            </a:r>
            <a:endParaRPr lang="en-US" sz="3200" dirty="0" smtClean="0">
              <a:latin typeface="Times New Roman"/>
              <a:ea typeface="Calibri"/>
            </a:endParaRPr>
          </a:p>
          <a:p>
            <a:r>
              <a:rPr lang="en-US" sz="3200" dirty="0" smtClean="0">
                <a:latin typeface="Times New Roman"/>
                <a:ea typeface="Calibri"/>
              </a:rPr>
              <a:t>The </a:t>
            </a:r>
            <a:r>
              <a:rPr lang="en-US" sz="3200" dirty="0">
                <a:latin typeface="Times New Roman"/>
                <a:ea typeface="Calibri"/>
              </a:rPr>
              <a:t>county has a unique culture, community flourish and </a:t>
            </a:r>
            <a:r>
              <a:rPr lang="en-US" sz="3200" dirty="0" smtClean="0">
                <a:latin typeface="Times New Roman"/>
                <a:ea typeface="Calibri"/>
              </a:rPr>
              <a:t>commerce</a:t>
            </a:r>
          </a:p>
          <a:p>
            <a:r>
              <a:rPr lang="en-US" sz="3200" dirty="0">
                <a:latin typeface="Times New Roman"/>
                <a:ea typeface="Calibri"/>
              </a:rPr>
              <a:t>The county is part of the historic south and thus has rich mixed culture symbolized by music and land marks of the past</a:t>
            </a:r>
            <a:endParaRPr lang="en-US" sz="3200" dirty="0"/>
          </a:p>
        </p:txBody>
      </p:sp>
      <p:sp>
        <p:nvSpPr>
          <p:cNvPr id="3" name="Title 2"/>
          <p:cNvSpPr>
            <a:spLocks noGrp="1"/>
          </p:cNvSpPr>
          <p:nvPr>
            <p:ph type="title"/>
          </p:nvPr>
        </p:nvSpPr>
        <p:spPr>
          <a:xfrm>
            <a:off x="457200" y="338328"/>
            <a:ext cx="8229600" cy="1185672"/>
          </a:xfrm>
        </p:spPr>
        <p:txBody>
          <a:bodyPr>
            <a:normAutofit fontScale="90000"/>
          </a:bodyPr>
          <a:lstStyle/>
          <a:p>
            <a:pPr>
              <a:lnSpc>
                <a:spcPct val="200000"/>
              </a:lnSpc>
              <a:spcBef>
                <a:spcPts val="0"/>
              </a:spcBef>
              <a:spcAft>
                <a:spcPts val="1000"/>
              </a:spcAft>
            </a:pPr>
            <a:r>
              <a:rPr lang="en-US" b="1" dirty="0" smtClean="0">
                <a:latin typeface="Times New Roman"/>
                <a:ea typeface="Calibri"/>
                <a:cs typeface="Times New Roman"/>
              </a:rPr>
              <a:t/>
            </a:r>
            <a:br>
              <a:rPr lang="en-US" b="1" dirty="0" smtClean="0">
                <a:latin typeface="Times New Roman"/>
                <a:ea typeface="Calibri"/>
                <a:cs typeface="Times New Roman"/>
              </a:rPr>
            </a:br>
            <a:r>
              <a:rPr lang="en-US" b="1" dirty="0" smtClean="0">
                <a:latin typeface="Times New Roman"/>
                <a:ea typeface="Calibri"/>
                <a:cs typeface="Times New Roman"/>
              </a:rPr>
              <a:t>Introduction</a:t>
            </a:r>
            <a:r>
              <a:rPr lang="en-US" sz="4000" dirty="0">
                <a:latin typeface="Calibri"/>
                <a:ea typeface="Calibri"/>
                <a:cs typeface="Times New Roman"/>
              </a:rPr>
              <a:t/>
            </a:r>
            <a:br>
              <a:rPr lang="en-US" sz="4000" dirty="0">
                <a:latin typeface="Calibri"/>
                <a:ea typeface="Calibri"/>
                <a:cs typeface="Times New Roman"/>
              </a:rPr>
            </a:br>
            <a:endParaRPr lang="en-US" dirty="0"/>
          </a:p>
        </p:txBody>
      </p:sp>
    </p:spTree>
    <p:extLst>
      <p:ext uri="{BB962C8B-B14F-4D97-AF65-F5344CB8AC3E}">
        <p14:creationId xmlns:p14="http://schemas.microsoft.com/office/powerpoint/2010/main" val="513760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1" y="2057400"/>
            <a:ext cx="8153400" cy="4267200"/>
          </a:xfrm>
        </p:spPr>
        <p:txBody>
          <a:bodyPr>
            <a:normAutofit/>
          </a:bodyPr>
          <a:lstStyle/>
          <a:p>
            <a:pPr marL="0" marR="0" indent="457200">
              <a:lnSpc>
                <a:spcPct val="200000"/>
              </a:lnSpc>
              <a:spcBef>
                <a:spcPts val="0"/>
              </a:spcBef>
              <a:spcAft>
                <a:spcPts val="1000"/>
              </a:spcAft>
            </a:pPr>
            <a:r>
              <a:rPr lang="en-US" dirty="0">
                <a:latin typeface="Times New Roman"/>
                <a:ea typeface="Calibri"/>
                <a:cs typeface="Times New Roman"/>
              </a:rPr>
              <a:t>The county has an estimated population of 153,159 as provide by national census 2019. </a:t>
            </a:r>
            <a:endParaRPr lang="en-US" dirty="0" smtClean="0">
              <a:latin typeface="Times New Roman"/>
              <a:ea typeface="Calibri"/>
              <a:cs typeface="Times New Roman"/>
            </a:endParaRPr>
          </a:p>
          <a:p>
            <a:pPr marL="0" marR="0" indent="457200">
              <a:lnSpc>
                <a:spcPct val="200000"/>
              </a:lnSpc>
              <a:spcBef>
                <a:spcPts val="0"/>
              </a:spcBef>
              <a:spcAft>
                <a:spcPts val="1000"/>
              </a:spcAft>
            </a:pPr>
            <a:r>
              <a:rPr lang="en-US" dirty="0" smtClean="0">
                <a:latin typeface="Times New Roman"/>
                <a:ea typeface="Calibri"/>
                <a:cs typeface="Times New Roman"/>
              </a:rPr>
              <a:t>The </a:t>
            </a:r>
            <a:r>
              <a:rPr lang="en-US" dirty="0">
                <a:latin typeface="Times New Roman"/>
                <a:ea typeface="Calibri"/>
                <a:cs typeface="Times New Roman"/>
              </a:rPr>
              <a:t>county has a diverse population made of the black American (African- Americans), whites (Hispanic and non-Hispanic), Indians and the American natives (American Indians). </a:t>
            </a:r>
            <a:endParaRPr lang="en-US" dirty="0"/>
          </a:p>
        </p:txBody>
      </p:sp>
      <p:sp>
        <p:nvSpPr>
          <p:cNvPr id="3" name="Title 2"/>
          <p:cNvSpPr>
            <a:spLocks noGrp="1"/>
          </p:cNvSpPr>
          <p:nvPr>
            <p:ph type="title"/>
          </p:nvPr>
        </p:nvSpPr>
        <p:spPr>
          <a:xfrm>
            <a:off x="609600" y="381000"/>
            <a:ext cx="8229600" cy="1252728"/>
          </a:xfrm>
        </p:spPr>
        <p:txBody>
          <a:bodyPr>
            <a:normAutofit fontScale="90000"/>
          </a:bodyPr>
          <a:lstStyle/>
          <a:p>
            <a:pPr>
              <a:lnSpc>
                <a:spcPct val="200000"/>
              </a:lnSpc>
              <a:spcBef>
                <a:spcPts val="0"/>
              </a:spcBef>
              <a:spcAft>
                <a:spcPts val="1000"/>
              </a:spcAft>
            </a:pPr>
            <a:r>
              <a:rPr lang="en-US" b="1" dirty="0" smtClean="0">
                <a:latin typeface="Times New Roman"/>
                <a:ea typeface="Calibri"/>
                <a:cs typeface="Times New Roman"/>
              </a:rPr>
              <a:t/>
            </a:r>
            <a:br>
              <a:rPr lang="en-US" b="1" dirty="0" smtClean="0">
                <a:latin typeface="Times New Roman"/>
                <a:ea typeface="Calibri"/>
                <a:cs typeface="Times New Roman"/>
              </a:rPr>
            </a:br>
            <a:r>
              <a:rPr lang="en-US" b="1" dirty="0" smtClean="0">
                <a:latin typeface="Times New Roman"/>
                <a:ea typeface="Calibri"/>
                <a:cs typeface="Times New Roman"/>
              </a:rPr>
              <a:t>Population </a:t>
            </a:r>
            <a:r>
              <a:rPr lang="en-US" b="1" dirty="0">
                <a:latin typeface="Times New Roman"/>
                <a:ea typeface="Calibri"/>
                <a:cs typeface="Times New Roman"/>
              </a:rPr>
              <a:t>distribution</a:t>
            </a:r>
            <a:r>
              <a:rPr lang="en-US" sz="4000" dirty="0">
                <a:latin typeface="Calibri"/>
                <a:ea typeface="Calibri"/>
                <a:cs typeface="Times New Roman"/>
              </a:rPr>
              <a:t/>
            </a:r>
            <a:br>
              <a:rPr lang="en-US" sz="4000" dirty="0">
                <a:latin typeface="Calibri"/>
                <a:ea typeface="Calibri"/>
                <a:cs typeface="Times New Roman"/>
              </a:rPr>
            </a:br>
            <a:endParaRPr lang="en-US" dirty="0"/>
          </a:p>
        </p:txBody>
      </p:sp>
    </p:spTree>
    <p:extLst>
      <p:ext uri="{BB962C8B-B14F-4D97-AF65-F5344CB8AC3E}">
        <p14:creationId xmlns:p14="http://schemas.microsoft.com/office/powerpoint/2010/main" val="26198434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957918983"/>
              </p:ext>
            </p:extLst>
          </p:nvPr>
        </p:nvGraphicFramePr>
        <p:xfrm>
          <a:off x="914400" y="1981200"/>
          <a:ext cx="7619999" cy="4114800"/>
        </p:xfrm>
        <a:graphic>
          <a:graphicData uri="http://schemas.openxmlformats.org/drawingml/2006/table">
            <a:tbl>
              <a:tblPr firstRow="1" firstCol="1" bandRow="1">
                <a:tableStyleId>{5C22544A-7EE6-4342-B048-85BDC9FD1C3A}</a:tableStyleId>
              </a:tblPr>
              <a:tblGrid>
                <a:gridCol w="2657394"/>
                <a:gridCol w="1824958"/>
                <a:gridCol w="3137647"/>
              </a:tblGrid>
              <a:tr h="1068906">
                <a:tc>
                  <a:txBody>
                    <a:bodyPr/>
                    <a:lstStyle/>
                    <a:p>
                      <a:pPr marL="0" marR="0">
                        <a:lnSpc>
                          <a:spcPct val="200000"/>
                        </a:lnSpc>
                        <a:spcBef>
                          <a:spcPts val="0"/>
                        </a:spcBef>
                        <a:spcAft>
                          <a:spcPts val="0"/>
                        </a:spcAft>
                      </a:pPr>
                      <a:r>
                        <a:rPr lang="en-US" sz="1800" dirty="0">
                          <a:effectLst/>
                        </a:rPr>
                        <a:t>African American</a:t>
                      </a:r>
                      <a:endParaRPr lang="en-US" sz="1800" dirty="0">
                        <a:effectLst/>
                        <a:latin typeface="Calibri"/>
                        <a:ea typeface="Calibri"/>
                        <a:cs typeface="Times New Roman"/>
                      </a:endParaRPr>
                    </a:p>
                  </a:txBody>
                  <a:tcPr marL="68580" marR="68580" marT="0" marB="0"/>
                </a:tc>
                <a:tc>
                  <a:txBody>
                    <a:bodyPr/>
                    <a:lstStyle/>
                    <a:p>
                      <a:pPr marL="0" marR="0">
                        <a:lnSpc>
                          <a:spcPct val="200000"/>
                        </a:lnSpc>
                        <a:spcBef>
                          <a:spcPts val="0"/>
                        </a:spcBef>
                        <a:spcAft>
                          <a:spcPts val="0"/>
                        </a:spcAft>
                      </a:pPr>
                      <a:r>
                        <a:rPr lang="en-US" sz="1800" dirty="0">
                          <a:effectLst/>
                        </a:rPr>
                        <a:t>54%</a:t>
                      </a:r>
                      <a:endParaRPr lang="en-US" sz="1800" dirty="0">
                        <a:effectLst/>
                        <a:latin typeface="Calibri"/>
                        <a:ea typeface="Calibri"/>
                        <a:cs typeface="Times New Roman"/>
                      </a:endParaRPr>
                    </a:p>
                  </a:txBody>
                  <a:tcPr marL="68580" marR="68580" marT="0" marB="0"/>
                </a:tc>
                <a:tc>
                  <a:txBody>
                    <a:bodyPr/>
                    <a:lstStyle/>
                    <a:p>
                      <a:pPr marL="0" marR="0">
                        <a:lnSpc>
                          <a:spcPct val="200000"/>
                        </a:lnSpc>
                        <a:spcBef>
                          <a:spcPts val="0"/>
                        </a:spcBef>
                        <a:spcAft>
                          <a:spcPts val="0"/>
                        </a:spcAft>
                      </a:pPr>
                      <a:r>
                        <a:rPr lang="en-US" sz="1800" dirty="0">
                          <a:effectLst/>
                        </a:rPr>
                        <a:t>82,950</a:t>
                      </a:r>
                      <a:endParaRPr lang="en-US" sz="1800" dirty="0">
                        <a:effectLst/>
                        <a:latin typeface="Calibri"/>
                        <a:ea typeface="Calibri"/>
                        <a:cs typeface="Times New Roman"/>
                      </a:endParaRPr>
                    </a:p>
                  </a:txBody>
                  <a:tcPr marL="68580" marR="68580" marT="0" marB="0"/>
                </a:tc>
              </a:tr>
              <a:tr h="494247">
                <a:tc>
                  <a:txBody>
                    <a:bodyPr/>
                    <a:lstStyle/>
                    <a:p>
                      <a:pPr marL="0" marR="0">
                        <a:lnSpc>
                          <a:spcPct val="200000"/>
                        </a:lnSpc>
                        <a:spcBef>
                          <a:spcPts val="0"/>
                        </a:spcBef>
                        <a:spcAft>
                          <a:spcPts val="0"/>
                        </a:spcAft>
                      </a:pPr>
                      <a:r>
                        <a:rPr lang="en-US" sz="1800">
                          <a:effectLst/>
                        </a:rPr>
                        <a:t>Hispanic</a:t>
                      </a:r>
                      <a:endParaRPr lang="en-US" sz="1800">
                        <a:effectLst/>
                        <a:latin typeface="Calibri"/>
                        <a:ea typeface="Calibri"/>
                        <a:cs typeface="Times New Roman"/>
                      </a:endParaRPr>
                    </a:p>
                  </a:txBody>
                  <a:tcPr marL="68580" marR="68580" marT="0" marB="0"/>
                </a:tc>
                <a:tc>
                  <a:txBody>
                    <a:bodyPr/>
                    <a:lstStyle/>
                    <a:p>
                      <a:pPr marL="0" marR="0">
                        <a:lnSpc>
                          <a:spcPct val="200000"/>
                        </a:lnSpc>
                        <a:spcBef>
                          <a:spcPts val="0"/>
                        </a:spcBef>
                        <a:spcAft>
                          <a:spcPts val="0"/>
                        </a:spcAft>
                      </a:pPr>
                      <a:r>
                        <a:rPr lang="en-US" sz="1800" dirty="0">
                          <a:effectLst/>
                        </a:rPr>
                        <a:t>3.21%</a:t>
                      </a:r>
                      <a:endParaRPr lang="en-US" sz="1800" dirty="0">
                        <a:effectLst/>
                        <a:latin typeface="Calibri"/>
                        <a:ea typeface="Calibri"/>
                        <a:cs typeface="Times New Roman"/>
                      </a:endParaRPr>
                    </a:p>
                  </a:txBody>
                  <a:tcPr marL="68580" marR="68580" marT="0" marB="0"/>
                </a:tc>
                <a:tc>
                  <a:txBody>
                    <a:bodyPr/>
                    <a:lstStyle/>
                    <a:p>
                      <a:pPr marL="0" marR="0">
                        <a:lnSpc>
                          <a:spcPct val="200000"/>
                        </a:lnSpc>
                        <a:spcBef>
                          <a:spcPts val="0"/>
                        </a:spcBef>
                        <a:spcAft>
                          <a:spcPts val="0"/>
                        </a:spcAft>
                      </a:pPr>
                      <a:r>
                        <a:rPr lang="en-US" sz="1800" dirty="0">
                          <a:effectLst/>
                        </a:rPr>
                        <a:t>4950</a:t>
                      </a:r>
                      <a:endParaRPr lang="en-US" sz="1800" dirty="0">
                        <a:effectLst/>
                        <a:latin typeface="Calibri"/>
                        <a:ea typeface="Calibri"/>
                        <a:cs typeface="Times New Roman"/>
                      </a:endParaRPr>
                    </a:p>
                  </a:txBody>
                  <a:tcPr marL="68580" marR="68580" marT="0" marB="0"/>
                </a:tc>
              </a:tr>
              <a:tr h="494247">
                <a:tc>
                  <a:txBody>
                    <a:bodyPr/>
                    <a:lstStyle/>
                    <a:p>
                      <a:pPr marL="0" marR="0">
                        <a:lnSpc>
                          <a:spcPct val="200000"/>
                        </a:lnSpc>
                        <a:spcBef>
                          <a:spcPts val="0"/>
                        </a:spcBef>
                        <a:spcAft>
                          <a:spcPts val="0"/>
                        </a:spcAft>
                      </a:pPr>
                      <a:r>
                        <a:rPr lang="en-US" sz="1800">
                          <a:effectLst/>
                        </a:rPr>
                        <a:t>whites </a:t>
                      </a:r>
                      <a:endParaRPr lang="en-US" sz="1800">
                        <a:effectLst/>
                        <a:latin typeface="Calibri"/>
                        <a:ea typeface="Calibri"/>
                        <a:cs typeface="Times New Roman"/>
                      </a:endParaRPr>
                    </a:p>
                  </a:txBody>
                  <a:tcPr marL="68580" marR="68580" marT="0" marB="0"/>
                </a:tc>
                <a:tc>
                  <a:txBody>
                    <a:bodyPr/>
                    <a:lstStyle/>
                    <a:p>
                      <a:pPr marL="0" marR="0">
                        <a:lnSpc>
                          <a:spcPct val="200000"/>
                        </a:lnSpc>
                        <a:spcBef>
                          <a:spcPts val="0"/>
                        </a:spcBef>
                        <a:spcAft>
                          <a:spcPts val="0"/>
                        </a:spcAft>
                      </a:pPr>
                      <a:r>
                        <a:rPr lang="en-US" sz="1800">
                          <a:effectLst/>
                        </a:rPr>
                        <a:t>38.80%</a:t>
                      </a:r>
                      <a:endParaRPr lang="en-US" sz="1800">
                        <a:effectLst/>
                        <a:latin typeface="Calibri"/>
                        <a:ea typeface="Calibri"/>
                        <a:cs typeface="Times New Roman"/>
                      </a:endParaRPr>
                    </a:p>
                  </a:txBody>
                  <a:tcPr marL="68580" marR="68580" marT="0" marB="0"/>
                </a:tc>
                <a:tc>
                  <a:txBody>
                    <a:bodyPr/>
                    <a:lstStyle/>
                    <a:p>
                      <a:pPr marL="0" marR="0">
                        <a:lnSpc>
                          <a:spcPct val="200000"/>
                        </a:lnSpc>
                        <a:spcBef>
                          <a:spcPts val="0"/>
                        </a:spcBef>
                        <a:spcAft>
                          <a:spcPts val="0"/>
                        </a:spcAft>
                      </a:pPr>
                      <a:r>
                        <a:rPr lang="en-US" sz="1800" dirty="0">
                          <a:effectLst/>
                        </a:rPr>
                        <a:t>59500</a:t>
                      </a:r>
                      <a:endParaRPr lang="en-US" sz="1800" dirty="0">
                        <a:effectLst/>
                        <a:latin typeface="Calibri"/>
                        <a:ea typeface="Calibri"/>
                        <a:cs typeface="Times New Roman"/>
                      </a:endParaRPr>
                    </a:p>
                  </a:txBody>
                  <a:tcPr marL="68580" marR="68580" marT="0" marB="0"/>
                </a:tc>
              </a:tr>
              <a:tr h="494247">
                <a:tc>
                  <a:txBody>
                    <a:bodyPr/>
                    <a:lstStyle/>
                    <a:p>
                      <a:pPr marL="0" marR="0">
                        <a:lnSpc>
                          <a:spcPct val="200000"/>
                        </a:lnSpc>
                        <a:spcBef>
                          <a:spcPts val="0"/>
                        </a:spcBef>
                        <a:spcAft>
                          <a:spcPts val="0"/>
                        </a:spcAft>
                      </a:pPr>
                      <a:r>
                        <a:rPr lang="en-US" sz="1800">
                          <a:effectLst/>
                        </a:rPr>
                        <a:t>Asians </a:t>
                      </a:r>
                      <a:endParaRPr lang="en-US" sz="1800">
                        <a:effectLst/>
                        <a:latin typeface="Calibri"/>
                        <a:ea typeface="Calibri"/>
                        <a:cs typeface="Times New Roman"/>
                      </a:endParaRPr>
                    </a:p>
                  </a:txBody>
                  <a:tcPr marL="68580" marR="68580" marT="0" marB="0"/>
                </a:tc>
                <a:tc>
                  <a:txBody>
                    <a:bodyPr/>
                    <a:lstStyle/>
                    <a:p>
                      <a:pPr marL="0" marR="0">
                        <a:lnSpc>
                          <a:spcPct val="200000"/>
                        </a:lnSpc>
                        <a:spcBef>
                          <a:spcPts val="0"/>
                        </a:spcBef>
                        <a:spcAft>
                          <a:spcPts val="0"/>
                        </a:spcAft>
                      </a:pPr>
                      <a:r>
                        <a:rPr lang="en-US" sz="1800">
                          <a:effectLst/>
                        </a:rPr>
                        <a:t>1.95%</a:t>
                      </a:r>
                      <a:endParaRPr lang="en-US" sz="1800">
                        <a:effectLst/>
                        <a:latin typeface="Calibri"/>
                        <a:ea typeface="Calibri"/>
                        <a:cs typeface="Times New Roman"/>
                      </a:endParaRPr>
                    </a:p>
                  </a:txBody>
                  <a:tcPr marL="68580" marR="68580" marT="0" marB="0"/>
                </a:tc>
                <a:tc>
                  <a:txBody>
                    <a:bodyPr/>
                    <a:lstStyle/>
                    <a:p>
                      <a:pPr marL="0" marR="0">
                        <a:lnSpc>
                          <a:spcPct val="200000"/>
                        </a:lnSpc>
                        <a:spcBef>
                          <a:spcPts val="0"/>
                        </a:spcBef>
                        <a:spcAft>
                          <a:spcPts val="0"/>
                        </a:spcAft>
                      </a:pPr>
                      <a:r>
                        <a:rPr lang="en-US" sz="1800" dirty="0">
                          <a:effectLst/>
                        </a:rPr>
                        <a:t>3021</a:t>
                      </a:r>
                      <a:endParaRPr lang="en-US" sz="1800" dirty="0">
                        <a:effectLst/>
                        <a:latin typeface="Calibri"/>
                        <a:ea typeface="Calibri"/>
                        <a:cs typeface="Times New Roman"/>
                      </a:endParaRPr>
                    </a:p>
                  </a:txBody>
                  <a:tcPr marL="68580" marR="68580" marT="0" marB="0"/>
                </a:tc>
              </a:tr>
              <a:tr h="1068906">
                <a:tc>
                  <a:txBody>
                    <a:bodyPr/>
                    <a:lstStyle/>
                    <a:p>
                      <a:pPr marL="0" marR="0">
                        <a:lnSpc>
                          <a:spcPct val="200000"/>
                        </a:lnSpc>
                        <a:spcBef>
                          <a:spcPts val="0"/>
                        </a:spcBef>
                        <a:spcAft>
                          <a:spcPts val="0"/>
                        </a:spcAft>
                      </a:pPr>
                      <a:r>
                        <a:rPr lang="en-US" sz="1800">
                          <a:effectLst/>
                        </a:rPr>
                        <a:t>American natives </a:t>
                      </a:r>
                      <a:endParaRPr lang="en-US" sz="1800">
                        <a:effectLst/>
                        <a:latin typeface="Calibri"/>
                        <a:ea typeface="Calibri"/>
                        <a:cs typeface="Times New Roman"/>
                      </a:endParaRPr>
                    </a:p>
                  </a:txBody>
                  <a:tcPr marL="68580" marR="68580" marT="0" marB="0"/>
                </a:tc>
                <a:tc>
                  <a:txBody>
                    <a:bodyPr/>
                    <a:lstStyle/>
                    <a:p>
                      <a:pPr marL="0" marR="0">
                        <a:lnSpc>
                          <a:spcPct val="200000"/>
                        </a:lnSpc>
                        <a:spcBef>
                          <a:spcPts val="0"/>
                        </a:spcBef>
                        <a:spcAft>
                          <a:spcPts val="0"/>
                        </a:spcAft>
                      </a:pPr>
                      <a:r>
                        <a:rPr lang="en-US" sz="1800">
                          <a:effectLst/>
                        </a:rPr>
                        <a:t>1.78%</a:t>
                      </a:r>
                      <a:endParaRPr lang="en-US" sz="1800">
                        <a:effectLst/>
                        <a:latin typeface="Calibri"/>
                        <a:ea typeface="Calibri"/>
                        <a:cs typeface="Times New Roman"/>
                      </a:endParaRPr>
                    </a:p>
                  </a:txBody>
                  <a:tcPr marL="68580" marR="68580" marT="0" marB="0"/>
                </a:tc>
                <a:tc>
                  <a:txBody>
                    <a:bodyPr/>
                    <a:lstStyle/>
                    <a:p>
                      <a:pPr marL="0" marR="0">
                        <a:lnSpc>
                          <a:spcPct val="200000"/>
                        </a:lnSpc>
                        <a:spcBef>
                          <a:spcPts val="0"/>
                        </a:spcBef>
                        <a:spcAft>
                          <a:spcPts val="0"/>
                        </a:spcAft>
                      </a:pPr>
                      <a:r>
                        <a:rPr lang="en-US" sz="1800" dirty="0">
                          <a:effectLst/>
                        </a:rPr>
                        <a:t>2738</a:t>
                      </a:r>
                      <a:endParaRPr lang="en-US" sz="1800" dirty="0">
                        <a:effectLst/>
                        <a:latin typeface="Calibri"/>
                        <a:ea typeface="Calibri"/>
                        <a:cs typeface="Times New Roman"/>
                      </a:endParaRPr>
                    </a:p>
                  </a:txBody>
                  <a:tcPr marL="68580" marR="68580" marT="0" marB="0"/>
                </a:tc>
              </a:tr>
              <a:tr h="494247">
                <a:tc>
                  <a:txBody>
                    <a:bodyPr/>
                    <a:lstStyle/>
                    <a:p>
                      <a:endParaRPr lang="en-US" sz="1800">
                        <a:effectLst/>
                        <a:latin typeface="Calibri"/>
                        <a:cs typeface="Times New Roman"/>
                      </a:endParaRPr>
                    </a:p>
                  </a:txBody>
                  <a:tcPr marL="68580" marR="68580" marT="0" marB="0"/>
                </a:tc>
                <a:tc>
                  <a:txBody>
                    <a:bodyPr/>
                    <a:lstStyle/>
                    <a:p>
                      <a:pPr marL="0" marR="0">
                        <a:lnSpc>
                          <a:spcPct val="200000"/>
                        </a:lnSpc>
                        <a:spcBef>
                          <a:spcPts val="0"/>
                        </a:spcBef>
                        <a:spcAft>
                          <a:spcPts val="0"/>
                        </a:spcAft>
                      </a:pPr>
                      <a:r>
                        <a:rPr lang="en-US" sz="1800">
                          <a:effectLst/>
                        </a:rPr>
                        <a:t>100%</a:t>
                      </a:r>
                      <a:endParaRPr lang="en-US" sz="1800">
                        <a:effectLst/>
                        <a:latin typeface="Calibri"/>
                        <a:ea typeface="Calibri"/>
                        <a:cs typeface="Times New Roman"/>
                      </a:endParaRPr>
                    </a:p>
                  </a:txBody>
                  <a:tcPr marL="68580" marR="68580" marT="0" marB="0"/>
                </a:tc>
                <a:tc>
                  <a:txBody>
                    <a:bodyPr/>
                    <a:lstStyle/>
                    <a:p>
                      <a:pPr marL="0" marR="0">
                        <a:lnSpc>
                          <a:spcPct val="200000"/>
                        </a:lnSpc>
                        <a:spcBef>
                          <a:spcPts val="0"/>
                        </a:spcBef>
                        <a:spcAft>
                          <a:spcPts val="0"/>
                        </a:spcAft>
                      </a:pPr>
                      <a:r>
                        <a:rPr lang="en-US" sz="1800" dirty="0">
                          <a:effectLst/>
                        </a:rPr>
                        <a:t>153,159</a:t>
                      </a:r>
                      <a:endParaRPr lang="en-US" sz="1800" dirty="0">
                        <a:effectLst/>
                        <a:latin typeface="Calibri"/>
                        <a:ea typeface="Calibri"/>
                        <a:cs typeface="Times New Roman"/>
                      </a:endParaRPr>
                    </a:p>
                  </a:txBody>
                  <a:tcPr marL="68580" marR="68580" marT="0" marB="0"/>
                </a:tc>
              </a:tr>
            </a:tbl>
          </a:graphicData>
        </a:graphic>
      </p:graphicFrame>
      <p:sp>
        <p:nvSpPr>
          <p:cNvPr id="3" name="Title 2"/>
          <p:cNvSpPr>
            <a:spLocks noGrp="1"/>
          </p:cNvSpPr>
          <p:nvPr>
            <p:ph type="title"/>
          </p:nvPr>
        </p:nvSpPr>
        <p:spPr/>
        <p:txBody>
          <a:bodyPr>
            <a:normAutofit fontScale="90000"/>
          </a:bodyPr>
          <a:lstStyle/>
          <a:p>
            <a:pPr>
              <a:lnSpc>
                <a:spcPct val="200000"/>
              </a:lnSpc>
              <a:spcBef>
                <a:spcPts val="0"/>
              </a:spcBef>
              <a:spcAft>
                <a:spcPts val="1000"/>
              </a:spcAft>
            </a:pPr>
            <a:r>
              <a:rPr lang="en-US" sz="4000" b="1" dirty="0" smtClean="0">
                <a:latin typeface="Times New Roman"/>
                <a:ea typeface="Calibri"/>
              </a:rPr>
              <a:t/>
            </a:r>
            <a:br>
              <a:rPr lang="en-US" sz="4000" b="1" dirty="0" smtClean="0">
                <a:latin typeface="Times New Roman"/>
                <a:ea typeface="Calibri"/>
              </a:rPr>
            </a:br>
            <a:r>
              <a:rPr lang="en-US" sz="4000" b="1" dirty="0" smtClean="0">
                <a:latin typeface="Times New Roman"/>
                <a:ea typeface="Calibri"/>
              </a:rPr>
              <a:t>population </a:t>
            </a:r>
            <a:r>
              <a:rPr lang="en-US" sz="4000" b="1" dirty="0">
                <a:latin typeface="Times New Roman"/>
                <a:ea typeface="Calibri"/>
              </a:rPr>
              <a:t>distribution by race</a:t>
            </a:r>
            <a:r>
              <a:rPr lang="en-US" sz="4000" dirty="0">
                <a:latin typeface="Calibri"/>
                <a:ea typeface="Calibri"/>
                <a:cs typeface="Times New Roman"/>
              </a:rPr>
              <a:t/>
            </a:r>
            <a:br>
              <a:rPr lang="en-US" sz="4000" dirty="0">
                <a:latin typeface="Calibri"/>
                <a:ea typeface="Calibri"/>
                <a:cs typeface="Times New Roman"/>
              </a:rPr>
            </a:br>
            <a:endParaRPr lang="en-US" dirty="0"/>
          </a:p>
        </p:txBody>
      </p:sp>
    </p:spTree>
    <p:extLst>
      <p:ext uri="{BB962C8B-B14F-4D97-AF65-F5344CB8AC3E}">
        <p14:creationId xmlns:p14="http://schemas.microsoft.com/office/powerpoint/2010/main" val="1159444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599963116"/>
              </p:ext>
            </p:extLst>
          </p:nvPr>
        </p:nvGraphicFramePr>
        <p:xfrm>
          <a:off x="2362200" y="2819400"/>
          <a:ext cx="5410200" cy="1905000"/>
        </p:xfrm>
        <a:graphic>
          <a:graphicData uri="http://schemas.openxmlformats.org/drawingml/2006/table">
            <a:tbl>
              <a:tblPr firstRow="1" firstCol="1" bandRow="1">
                <a:tableStyleId>{5C22544A-7EE6-4342-B048-85BDC9FD1C3A}</a:tableStyleId>
              </a:tblPr>
              <a:tblGrid>
                <a:gridCol w="3312367"/>
                <a:gridCol w="2097833"/>
              </a:tblGrid>
              <a:tr h="952500">
                <a:tc>
                  <a:txBody>
                    <a:bodyPr/>
                    <a:lstStyle/>
                    <a:p>
                      <a:pPr marL="0" marR="0">
                        <a:lnSpc>
                          <a:spcPct val="200000"/>
                        </a:lnSpc>
                        <a:spcBef>
                          <a:spcPts val="0"/>
                        </a:spcBef>
                        <a:spcAft>
                          <a:spcPts val="0"/>
                        </a:spcAft>
                      </a:pPr>
                      <a:r>
                        <a:rPr lang="en-US" sz="2400" dirty="0">
                          <a:effectLst/>
                        </a:rPr>
                        <a:t>male </a:t>
                      </a:r>
                      <a:endParaRPr lang="en-US" sz="2400" dirty="0">
                        <a:effectLst/>
                        <a:latin typeface="Calibri"/>
                        <a:ea typeface="Calibri"/>
                        <a:cs typeface="Times New Roman"/>
                      </a:endParaRPr>
                    </a:p>
                  </a:txBody>
                  <a:tcPr marL="68580" marR="68580" marT="0" marB="0"/>
                </a:tc>
                <a:tc>
                  <a:txBody>
                    <a:bodyPr/>
                    <a:lstStyle/>
                    <a:p>
                      <a:pPr marL="0" marR="0">
                        <a:lnSpc>
                          <a:spcPct val="200000"/>
                        </a:lnSpc>
                        <a:spcBef>
                          <a:spcPts val="0"/>
                        </a:spcBef>
                        <a:spcAft>
                          <a:spcPts val="0"/>
                        </a:spcAft>
                      </a:pPr>
                      <a:r>
                        <a:rPr lang="en-US" sz="2400">
                          <a:effectLst/>
                        </a:rPr>
                        <a:t>46.90%</a:t>
                      </a:r>
                      <a:endParaRPr lang="en-US" sz="2400">
                        <a:effectLst/>
                        <a:latin typeface="Calibri"/>
                        <a:ea typeface="Calibri"/>
                        <a:cs typeface="Times New Roman"/>
                      </a:endParaRPr>
                    </a:p>
                  </a:txBody>
                  <a:tcPr marL="68580" marR="68580" marT="0" marB="0"/>
                </a:tc>
              </a:tr>
              <a:tr h="952500">
                <a:tc>
                  <a:txBody>
                    <a:bodyPr/>
                    <a:lstStyle/>
                    <a:p>
                      <a:pPr marL="0" marR="0">
                        <a:lnSpc>
                          <a:spcPct val="200000"/>
                        </a:lnSpc>
                        <a:spcBef>
                          <a:spcPts val="0"/>
                        </a:spcBef>
                        <a:spcAft>
                          <a:spcPts val="0"/>
                        </a:spcAft>
                      </a:pPr>
                      <a:r>
                        <a:rPr lang="en-US" sz="2400">
                          <a:effectLst/>
                        </a:rPr>
                        <a:t>female </a:t>
                      </a:r>
                      <a:endParaRPr lang="en-US" sz="2400">
                        <a:effectLst/>
                        <a:latin typeface="Calibri"/>
                        <a:ea typeface="Calibri"/>
                        <a:cs typeface="Times New Roman"/>
                      </a:endParaRPr>
                    </a:p>
                  </a:txBody>
                  <a:tcPr marL="68580" marR="68580" marT="0" marB="0"/>
                </a:tc>
                <a:tc>
                  <a:txBody>
                    <a:bodyPr/>
                    <a:lstStyle/>
                    <a:p>
                      <a:pPr marL="0" marR="0">
                        <a:lnSpc>
                          <a:spcPct val="200000"/>
                        </a:lnSpc>
                        <a:spcBef>
                          <a:spcPts val="0"/>
                        </a:spcBef>
                        <a:spcAft>
                          <a:spcPts val="0"/>
                        </a:spcAft>
                      </a:pPr>
                      <a:r>
                        <a:rPr lang="en-US" sz="2400" dirty="0">
                          <a:effectLst/>
                        </a:rPr>
                        <a:t>53.10%</a:t>
                      </a:r>
                      <a:endParaRPr lang="en-US" sz="2400" dirty="0">
                        <a:effectLst/>
                        <a:latin typeface="Calibri"/>
                        <a:ea typeface="Calibri"/>
                        <a:cs typeface="Times New Roman"/>
                      </a:endParaRPr>
                    </a:p>
                  </a:txBody>
                  <a:tcPr marL="68580" marR="68580" marT="0" marB="0"/>
                </a:tc>
              </a:tr>
            </a:tbl>
          </a:graphicData>
        </a:graphic>
      </p:graphicFrame>
      <p:sp>
        <p:nvSpPr>
          <p:cNvPr id="3" name="Title 2"/>
          <p:cNvSpPr>
            <a:spLocks noGrp="1"/>
          </p:cNvSpPr>
          <p:nvPr>
            <p:ph type="title"/>
          </p:nvPr>
        </p:nvSpPr>
        <p:spPr/>
        <p:txBody>
          <a:bodyPr>
            <a:normAutofit fontScale="90000"/>
          </a:bodyPr>
          <a:lstStyle/>
          <a:p>
            <a:pPr>
              <a:lnSpc>
                <a:spcPct val="200000"/>
              </a:lnSpc>
              <a:spcBef>
                <a:spcPts val="0"/>
              </a:spcBef>
              <a:spcAft>
                <a:spcPts val="1000"/>
              </a:spcAft>
            </a:pPr>
            <a:r>
              <a:rPr lang="en-US" b="1" dirty="0" smtClean="0">
                <a:latin typeface="Times New Roman"/>
                <a:ea typeface="Calibri"/>
                <a:cs typeface="Times New Roman"/>
              </a:rPr>
              <a:t/>
            </a:r>
            <a:br>
              <a:rPr lang="en-US" b="1" dirty="0" smtClean="0">
                <a:latin typeface="Times New Roman"/>
                <a:ea typeface="Calibri"/>
                <a:cs typeface="Times New Roman"/>
              </a:rPr>
            </a:br>
            <a:r>
              <a:rPr lang="en-US" b="1" dirty="0" smtClean="0">
                <a:latin typeface="Times New Roman"/>
                <a:ea typeface="Calibri"/>
                <a:cs typeface="Times New Roman"/>
              </a:rPr>
              <a:t>Distribution </a:t>
            </a:r>
            <a:r>
              <a:rPr lang="en-US" b="1" dirty="0">
                <a:latin typeface="Times New Roman"/>
                <a:ea typeface="Calibri"/>
                <a:cs typeface="Times New Roman"/>
              </a:rPr>
              <a:t>by gender</a:t>
            </a:r>
            <a:r>
              <a:rPr lang="en-US" sz="4000" dirty="0">
                <a:latin typeface="Calibri"/>
                <a:ea typeface="Calibri"/>
                <a:cs typeface="Times New Roman"/>
              </a:rPr>
              <a:t/>
            </a:r>
            <a:br>
              <a:rPr lang="en-US" sz="4000" dirty="0">
                <a:latin typeface="Calibri"/>
                <a:ea typeface="Calibri"/>
                <a:cs typeface="Times New Roman"/>
              </a:rPr>
            </a:br>
            <a:endParaRPr lang="en-US" dirty="0"/>
          </a:p>
        </p:txBody>
      </p:sp>
    </p:spTree>
    <p:extLst>
      <p:ext uri="{BB962C8B-B14F-4D97-AF65-F5344CB8AC3E}">
        <p14:creationId xmlns:p14="http://schemas.microsoft.com/office/powerpoint/2010/main" val="1708400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080502778"/>
              </p:ext>
            </p:extLst>
          </p:nvPr>
        </p:nvGraphicFramePr>
        <p:xfrm>
          <a:off x="1066800" y="2743200"/>
          <a:ext cx="6934200" cy="3581400"/>
        </p:xfrm>
        <a:graphic>
          <a:graphicData uri="http://schemas.openxmlformats.org/drawingml/2006/table">
            <a:tbl>
              <a:tblPr firstRow="1" firstCol="1" bandRow="1">
                <a:tableStyleId>{5C22544A-7EE6-4342-B048-85BDC9FD1C3A}</a:tableStyleId>
              </a:tblPr>
              <a:tblGrid>
                <a:gridCol w="3681963"/>
                <a:gridCol w="3252237"/>
              </a:tblGrid>
              <a:tr h="895350">
                <a:tc>
                  <a:txBody>
                    <a:bodyPr/>
                    <a:lstStyle/>
                    <a:p>
                      <a:pPr marL="0" marR="0">
                        <a:lnSpc>
                          <a:spcPct val="200000"/>
                        </a:lnSpc>
                        <a:spcBef>
                          <a:spcPts val="0"/>
                        </a:spcBef>
                        <a:spcAft>
                          <a:spcPts val="0"/>
                        </a:spcAft>
                      </a:pPr>
                      <a:r>
                        <a:rPr lang="en-US" sz="2400" dirty="0">
                          <a:effectLst/>
                        </a:rPr>
                        <a:t>under 5 years </a:t>
                      </a:r>
                      <a:endParaRPr lang="en-US" sz="2400" dirty="0">
                        <a:effectLst/>
                        <a:latin typeface="Calibri"/>
                        <a:ea typeface="Calibri"/>
                        <a:cs typeface="Times New Roman"/>
                      </a:endParaRPr>
                    </a:p>
                  </a:txBody>
                  <a:tcPr marL="68580" marR="68580" marT="0" marB="0"/>
                </a:tc>
                <a:tc>
                  <a:txBody>
                    <a:bodyPr/>
                    <a:lstStyle/>
                    <a:p>
                      <a:pPr marL="0" marR="0">
                        <a:lnSpc>
                          <a:spcPct val="200000"/>
                        </a:lnSpc>
                        <a:spcBef>
                          <a:spcPts val="0"/>
                        </a:spcBef>
                        <a:spcAft>
                          <a:spcPts val="0"/>
                        </a:spcAft>
                      </a:pPr>
                      <a:r>
                        <a:rPr lang="en-US" sz="2400">
                          <a:effectLst/>
                        </a:rPr>
                        <a:t>6.90%</a:t>
                      </a:r>
                      <a:endParaRPr lang="en-US" sz="2400">
                        <a:effectLst/>
                        <a:latin typeface="Calibri"/>
                        <a:ea typeface="Calibri"/>
                        <a:cs typeface="Times New Roman"/>
                      </a:endParaRPr>
                    </a:p>
                  </a:txBody>
                  <a:tcPr marL="68580" marR="68580" marT="0" marB="0"/>
                </a:tc>
              </a:tr>
              <a:tr h="895350">
                <a:tc>
                  <a:txBody>
                    <a:bodyPr/>
                    <a:lstStyle/>
                    <a:p>
                      <a:pPr marL="0" marR="0">
                        <a:lnSpc>
                          <a:spcPct val="200000"/>
                        </a:lnSpc>
                        <a:spcBef>
                          <a:spcPts val="0"/>
                        </a:spcBef>
                        <a:spcAft>
                          <a:spcPts val="0"/>
                        </a:spcAft>
                      </a:pPr>
                      <a:r>
                        <a:rPr lang="en-US" sz="2400" dirty="0">
                          <a:effectLst/>
                        </a:rPr>
                        <a:t>5-18 years</a:t>
                      </a:r>
                      <a:endParaRPr lang="en-US" sz="2400" dirty="0">
                        <a:effectLst/>
                        <a:latin typeface="Calibri"/>
                        <a:ea typeface="Calibri"/>
                        <a:cs typeface="Times New Roman"/>
                      </a:endParaRPr>
                    </a:p>
                  </a:txBody>
                  <a:tcPr marL="68580" marR="68580" marT="0" marB="0"/>
                </a:tc>
                <a:tc>
                  <a:txBody>
                    <a:bodyPr/>
                    <a:lstStyle/>
                    <a:p>
                      <a:pPr marL="0" marR="0">
                        <a:lnSpc>
                          <a:spcPct val="200000"/>
                        </a:lnSpc>
                        <a:spcBef>
                          <a:spcPts val="0"/>
                        </a:spcBef>
                        <a:spcAft>
                          <a:spcPts val="0"/>
                        </a:spcAft>
                      </a:pPr>
                      <a:r>
                        <a:rPr lang="en-US" sz="2400" dirty="0">
                          <a:effectLst/>
                        </a:rPr>
                        <a:t>24.60%</a:t>
                      </a:r>
                      <a:endParaRPr lang="en-US" sz="2400" dirty="0">
                        <a:effectLst/>
                        <a:latin typeface="Calibri"/>
                        <a:ea typeface="Calibri"/>
                        <a:cs typeface="Times New Roman"/>
                      </a:endParaRPr>
                    </a:p>
                  </a:txBody>
                  <a:tcPr marL="68580" marR="68580" marT="0" marB="0"/>
                </a:tc>
              </a:tr>
              <a:tr h="895350">
                <a:tc>
                  <a:txBody>
                    <a:bodyPr/>
                    <a:lstStyle/>
                    <a:p>
                      <a:pPr marL="0" marR="0">
                        <a:lnSpc>
                          <a:spcPct val="200000"/>
                        </a:lnSpc>
                        <a:spcBef>
                          <a:spcPts val="0"/>
                        </a:spcBef>
                        <a:spcAft>
                          <a:spcPts val="0"/>
                        </a:spcAft>
                      </a:pPr>
                      <a:r>
                        <a:rPr lang="en-US" sz="2400">
                          <a:effectLst/>
                        </a:rPr>
                        <a:t>18-65 years</a:t>
                      </a:r>
                      <a:endParaRPr lang="en-US" sz="2400">
                        <a:effectLst/>
                        <a:latin typeface="Calibri"/>
                        <a:ea typeface="Calibri"/>
                        <a:cs typeface="Times New Roman"/>
                      </a:endParaRPr>
                    </a:p>
                  </a:txBody>
                  <a:tcPr marL="68580" marR="68580" marT="0" marB="0"/>
                </a:tc>
                <a:tc>
                  <a:txBody>
                    <a:bodyPr/>
                    <a:lstStyle/>
                    <a:p>
                      <a:pPr marL="0" marR="0">
                        <a:lnSpc>
                          <a:spcPct val="200000"/>
                        </a:lnSpc>
                        <a:spcBef>
                          <a:spcPts val="0"/>
                        </a:spcBef>
                        <a:spcAft>
                          <a:spcPts val="0"/>
                        </a:spcAft>
                      </a:pPr>
                      <a:r>
                        <a:rPr lang="en-US" sz="2400" dirty="0">
                          <a:effectLst/>
                        </a:rPr>
                        <a:t>53.30%</a:t>
                      </a:r>
                      <a:endParaRPr lang="en-US" sz="2400" dirty="0">
                        <a:effectLst/>
                        <a:latin typeface="Calibri"/>
                        <a:ea typeface="Calibri"/>
                        <a:cs typeface="Times New Roman"/>
                      </a:endParaRPr>
                    </a:p>
                  </a:txBody>
                  <a:tcPr marL="68580" marR="68580" marT="0" marB="0"/>
                </a:tc>
              </a:tr>
              <a:tr h="895350">
                <a:tc>
                  <a:txBody>
                    <a:bodyPr/>
                    <a:lstStyle/>
                    <a:p>
                      <a:pPr marL="0" marR="0">
                        <a:lnSpc>
                          <a:spcPct val="200000"/>
                        </a:lnSpc>
                        <a:spcBef>
                          <a:spcPts val="0"/>
                        </a:spcBef>
                        <a:spcAft>
                          <a:spcPts val="0"/>
                        </a:spcAft>
                      </a:pPr>
                      <a:r>
                        <a:rPr lang="en-US" sz="2400">
                          <a:effectLst/>
                        </a:rPr>
                        <a:t>65 years and above </a:t>
                      </a:r>
                      <a:endParaRPr lang="en-US" sz="2400">
                        <a:effectLst/>
                        <a:latin typeface="Calibri"/>
                        <a:ea typeface="Calibri"/>
                        <a:cs typeface="Times New Roman"/>
                      </a:endParaRPr>
                    </a:p>
                  </a:txBody>
                  <a:tcPr marL="68580" marR="68580" marT="0" marB="0"/>
                </a:tc>
                <a:tc>
                  <a:txBody>
                    <a:bodyPr/>
                    <a:lstStyle/>
                    <a:p>
                      <a:pPr marL="0" marR="0">
                        <a:lnSpc>
                          <a:spcPct val="200000"/>
                        </a:lnSpc>
                        <a:spcBef>
                          <a:spcPts val="0"/>
                        </a:spcBef>
                        <a:spcAft>
                          <a:spcPts val="0"/>
                        </a:spcAft>
                      </a:pPr>
                      <a:r>
                        <a:rPr lang="en-US" sz="2400" dirty="0">
                          <a:effectLst/>
                        </a:rPr>
                        <a:t>15.20%</a:t>
                      </a:r>
                      <a:endParaRPr lang="en-US" sz="2400" dirty="0">
                        <a:effectLst/>
                        <a:latin typeface="Calibri"/>
                        <a:ea typeface="Calibri"/>
                        <a:cs typeface="Times New Roman"/>
                      </a:endParaRPr>
                    </a:p>
                  </a:txBody>
                  <a:tcPr marL="68580" marR="68580" marT="0" marB="0"/>
                </a:tc>
              </a:tr>
            </a:tbl>
          </a:graphicData>
        </a:graphic>
      </p:graphicFrame>
      <p:sp>
        <p:nvSpPr>
          <p:cNvPr id="3" name="Title 2"/>
          <p:cNvSpPr>
            <a:spLocks noGrp="1"/>
          </p:cNvSpPr>
          <p:nvPr>
            <p:ph type="title"/>
          </p:nvPr>
        </p:nvSpPr>
        <p:spPr/>
        <p:txBody>
          <a:bodyPr>
            <a:normAutofit fontScale="90000"/>
          </a:bodyPr>
          <a:lstStyle/>
          <a:p>
            <a:pPr>
              <a:lnSpc>
                <a:spcPct val="200000"/>
              </a:lnSpc>
              <a:spcBef>
                <a:spcPts val="0"/>
              </a:spcBef>
              <a:spcAft>
                <a:spcPts val="1000"/>
              </a:spcAft>
            </a:pPr>
            <a:r>
              <a:rPr lang="en-US" b="1" dirty="0" smtClean="0">
                <a:latin typeface="Times New Roman"/>
                <a:ea typeface="Calibri"/>
                <a:cs typeface="Times New Roman"/>
              </a:rPr>
              <a:t/>
            </a:r>
            <a:br>
              <a:rPr lang="en-US" b="1" dirty="0" smtClean="0">
                <a:latin typeface="Times New Roman"/>
                <a:ea typeface="Calibri"/>
                <a:cs typeface="Times New Roman"/>
              </a:rPr>
            </a:br>
            <a:r>
              <a:rPr lang="en-US" b="1" dirty="0" smtClean="0">
                <a:latin typeface="Times New Roman"/>
                <a:ea typeface="Calibri"/>
                <a:cs typeface="Times New Roman"/>
              </a:rPr>
              <a:t>Distribution </a:t>
            </a:r>
            <a:r>
              <a:rPr lang="en-US" b="1" dirty="0">
                <a:latin typeface="Times New Roman"/>
                <a:ea typeface="Calibri"/>
                <a:cs typeface="Times New Roman"/>
              </a:rPr>
              <a:t>by age</a:t>
            </a:r>
            <a:r>
              <a:rPr lang="en-US" sz="4000" dirty="0">
                <a:latin typeface="Calibri"/>
                <a:ea typeface="Calibri"/>
                <a:cs typeface="Times New Roman"/>
              </a:rPr>
              <a:t/>
            </a:r>
            <a:br>
              <a:rPr lang="en-US" sz="4000" dirty="0">
                <a:latin typeface="Calibri"/>
                <a:ea typeface="Calibri"/>
                <a:cs typeface="Times New Roman"/>
              </a:rPr>
            </a:br>
            <a:endParaRPr lang="en-US" dirty="0"/>
          </a:p>
        </p:txBody>
      </p:sp>
    </p:spTree>
    <p:extLst>
      <p:ext uri="{BB962C8B-B14F-4D97-AF65-F5344CB8AC3E}">
        <p14:creationId xmlns:p14="http://schemas.microsoft.com/office/powerpoint/2010/main" val="3392865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057400"/>
            <a:ext cx="7408333" cy="4068763"/>
          </a:xfrm>
        </p:spPr>
        <p:txBody>
          <a:bodyPr/>
          <a:lstStyle/>
          <a:p>
            <a:r>
              <a:rPr lang="en-US" sz="2800" dirty="0">
                <a:latin typeface="Times New Roman"/>
                <a:ea typeface="Calibri"/>
              </a:rPr>
              <a:t>The population in Macon Bibb County mainly comprised of the young people making more than 80% of the total population. </a:t>
            </a:r>
            <a:endParaRPr lang="en-US" sz="2800" dirty="0" smtClean="0">
              <a:latin typeface="Times New Roman"/>
              <a:ea typeface="Calibri"/>
            </a:endParaRPr>
          </a:p>
          <a:p>
            <a:r>
              <a:rPr lang="en-US" sz="2800" dirty="0" smtClean="0">
                <a:latin typeface="Times New Roman"/>
                <a:ea typeface="Calibri"/>
              </a:rPr>
              <a:t>The </a:t>
            </a:r>
            <a:r>
              <a:rPr lang="en-US" sz="2800" dirty="0">
                <a:latin typeface="Times New Roman"/>
                <a:ea typeface="Calibri"/>
              </a:rPr>
              <a:t>aged comprised of only 15% of the total population. As such the population mainly comprised the young and energetic</a:t>
            </a:r>
            <a:r>
              <a:rPr lang="en-US" dirty="0">
                <a:latin typeface="Times New Roman"/>
                <a:ea typeface="Calibri"/>
              </a:rPr>
              <a:t>. </a:t>
            </a:r>
            <a:endParaRPr lang="en-US" dirty="0"/>
          </a:p>
        </p:txBody>
      </p:sp>
      <p:sp>
        <p:nvSpPr>
          <p:cNvPr id="3" name="Title 2"/>
          <p:cNvSpPr>
            <a:spLocks noGrp="1"/>
          </p:cNvSpPr>
          <p:nvPr>
            <p:ph type="title"/>
          </p:nvPr>
        </p:nvSpPr>
        <p:spPr/>
        <p:txBody>
          <a:bodyPr/>
          <a:lstStyle/>
          <a:p>
            <a:r>
              <a:rPr lang="en-US" dirty="0" smtClean="0"/>
              <a:t>Cont. distribution by gender</a:t>
            </a:r>
            <a:endParaRPr lang="en-US" dirty="0"/>
          </a:p>
        </p:txBody>
      </p:sp>
    </p:spTree>
    <p:extLst>
      <p:ext uri="{BB962C8B-B14F-4D97-AF65-F5344CB8AC3E}">
        <p14:creationId xmlns:p14="http://schemas.microsoft.com/office/powerpoint/2010/main" val="2927214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75685136"/>
              </p:ext>
            </p:extLst>
          </p:nvPr>
        </p:nvGraphicFramePr>
        <p:xfrm>
          <a:off x="1600200" y="2819400"/>
          <a:ext cx="6324600" cy="3505200"/>
        </p:xfrm>
        <a:graphic>
          <a:graphicData uri="http://schemas.openxmlformats.org/drawingml/2006/table">
            <a:tbl>
              <a:tblPr firstRow="1" firstCol="1" bandRow="1">
                <a:tableStyleId>{5C22544A-7EE6-4342-B048-85BDC9FD1C3A}</a:tableStyleId>
              </a:tblPr>
              <a:tblGrid>
                <a:gridCol w="3789533"/>
                <a:gridCol w="2535067"/>
              </a:tblGrid>
              <a:tr h="876300">
                <a:tc>
                  <a:txBody>
                    <a:bodyPr/>
                    <a:lstStyle/>
                    <a:p>
                      <a:pPr marL="0" marR="0">
                        <a:lnSpc>
                          <a:spcPct val="200000"/>
                        </a:lnSpc>
                        <a:spcBef>
                          <a:spcPts val="0"/>
                        </a:spcBef>
                        <a:spcAft>
                          <a:spcPts val="0"/>
                        </a:spcAft>
                      </a:pPr>
                      <a:r>
                        <a:rPr lang="en-US" sz="2800" dirty="0">
                          <a:effectLst/>
                        </a:rPr>
                        <a:t>poverty rate </a:t>
                      </a:r>
                      <a:endParaRPr lang="en-US" sz="2800" dirty="0">
                        <a:effectLst/>
                        <a:latin typeface="Calibri"/>
                        <a:ea typeface="Calibri"/>
                        <a:cs typeface="Times New Roman"/>
                      </a:endParaRPr>
                    </a:p>
                  </a:txBody>
                  <a:tcPr marL="68580" marR="68580" marT="0" marB="0"/>
                </a:tc>
                <a:tc>
                  <a:txBody>
                    <a:bodyPr/>
                    <a:lstStyle/>
                    <a:p>
                      <a:pPr marL="0" marR="0">
                        <a:lnSpc>
                          <a:spcPct val="200000"/>
                        </a:lnSpc>
                        <a:spcBef>
                          <a:spcPts val="0"/>
                        </a:spcBef>
                        <a:spcAft>
                          <a:spcPts val="0"/>
                        </a:spcAft>
                      </a:pPr>
                      <a:r>
                        <a:rPr lang="en-US" sz="2800">
                          <a:effectLst/>
                        </a:rPr>
                        <a:t>25.70%</a:t>
                      </a:r>
                      <a:endParaRPr lang="en-US" sz="2800">
                        <a:effectLst/>
                        <a:latin typeface="Calibri"/>
                        <a:ea typeface="Calibri"/>
                        <a:cs typeface="Times New Roman"/>
                      </a:endParaRPr>
                    </a:p>
                  </a:txBody>
                  <a:tcPr marL="68580" marR="68580" marT="0" marB="0"/>
                </a:tc>
              </a:tr>
              <a:tr h="876300">
                <a:tc>
                  <a:txBody>
                    <a:bodyPr/>
                    <a:lstStyle/>
                    <a:p>
                      <a:pPr marL="0" marR="0">
                        <a:lnSpc>
                          <a:spcPct val="200000"/>
                        </a:lnSpc>
                        <a:spcBef>
                          <a:spcPts val="0"/>
                        </a:spcBef>
                        <a:spcAft>
                          <a:spcPts val="0"/>
                        </a:spcAft>
                      </a:pPr>
                      <a:r>
                        <a:rPr lang="en-US" sz="2800" dirty="0">
                          <a:effectLst/>
                        </a:rPr>
                        <a:t>median house income </a:t>
                      </a:r>
                      <a:endParaRPr lang="en-US" sz="2800" dirty="0">
                        <a:effectLst/>
                        <a:latin typeface="Calibri"/>
                        <a:ea typeface="Calibri"/>
                        <a:cs typeface="Times New Roman"/>
                      </a:endParaRPr>
                    </a:p>
                  </a:txBody>
                  <a:tcPr marL="68580" marR="68580" marT="0" marB="0"/>
                </a:tc>
                <a:tc>
                  <a:txBody>
                    <a:bodyPr/>
                    <a:lstStyle/>
                    <a:p>
                      <a:pPr marL="0" marR="0">
                        <a:lnSpc>
                          <a:spcPct val="200000"/>
                        </a:lnSpc>
                        <a:spcBef>
                          <a:spcPts val="0"/>
                        </a:spcBef>
                        <a:spcAft>
                          <a:spcPts val="0"/>
                        </a:spcAft>
                      </a:pPr>
                      <a:r>
                        <a:rPr lang="en-US" sz="2800">
                          <a:effectLst/>
                        </a:rPr>
                        <a:t>$39,931 </a:t>
                      </a:r>
                      <a:endParaRPr lang="en-US" sz="2800">
                        <a:effectLst/>
                        <a:latin typeface="Calibri"/>
                        <a:ea typeface="Calibri"/>
                        <a:cs typeface="Times New Roman"/>
                      </a:endParaRPr>
                    </a:p>
                  </a:txBody>
                  <a:tcPr marL="68580" marR="68580" marT="0" marB="0"/>
                </a:tc>
              </a:tr>
              <a:tr h="876300">
                <a:tc>
                  <a:txBody>
                    <a:bodyPr/>
                    <a:lstStyle/>
                    <a:p>
                      <a:pPr marL="0" marR="0">
                        <a:lnSpc>
                          <a:spcPct val="200000"/>
                        </a:lnSpc>
                        <a:spcBef>
                          <a:spcPts val="0"/>
                        </a:spcBef>
                        <a:spcAft>
                          <a:spcPts val="0"/>
                        </a:spcAft>
                      </a:pPr>
                      <a:r>
                        <a:rPr lang="en-US" sz="2800" dirty="0">
                          <a:effectLst/>
                        </a:rPr>
                        <a:t>median poverty value </a:t>
                      </a:r>
                      <a:endParaRPr lang="en-US" sz="2800" dirty="0">
                        <a:effectLst/>
                        <a:latin typeface="Calibri"/>
                        <a:ea typeface="Calibri"/>
                        <a:cs typeface="Times New Roman"/>
                      </a:endParaRPr>
                    </a:p>
                  </a:txBody>
                  <a:tcPr marL="68580" marR="68580" marT="0" marB="0"/>
                </a:tc>
                <a:tc>
                  <a:txBody>
                    <a:bodyPr/>
                    <a:lstStyle/>
                    <a:p>
                      <a:pPr marL="0" marR="0">
                        <a:lnSpc>
                          <a:spcPct val="200000"/>
                        </a:lnSpc>
                        <a:spcBef>
                          <a:spcPts val="0"/>
                        </a:spcBef>
                        <a:spcAft>
                          <a:spcPts val="0"/>
                        </a:spcAft>
                      </a:pPr>
                      <a:r>
                        <a:rPr lang="en-US" sz="2800">
                          <a:effectLst/>
                        </a:rPr>
                        <a:t>$116,500 </a:t>
                      </a:r>
                      <a:endParaRPr lang="en-US" sz="2800">
                        <a:effectLst/>
                        <a:latin typeface="Calibri"/>
                        <a:ea typeface="Calibri"/>
                        <a:cs typeface="Times New Roman"/>
                      </a:endParaRPr>
                    </a:p>
                  </a:txBody>
                  <a:tcPr marL="68580" marR="68580" marT="0" marB="0"/>
                </a:tc>
              </a:tr>
              <a:tr h="876300">
                <a:tc>
                  <a:txBody>
                    <a:bodyPr/>
                    <a:lstStyle/>
                    <a:p>
                      <a:pPr marL="0" marR="0">
                        <a:lnSpc>
                          <a:spcPct val="200000"/>
                        </a:lnSpc>
                        <a:spcBef>
                          <a:spcPts val="0"/>
                        </a:spcBef>
                        <a:spcAft>
                          <a:spcPts val="0"/>
                        </a:spcAft>
                      </a:pPr>
                      <a:r>
                        <a:rPr lang="en-US" sz="2800">
                          <a:effectLst/>
                        </a:rPr>
                        <a:t>employees </a:t>
                      </a:r>
                      <a:endParaRPr lang="en-US" sz="2800">
                        <a:effectLst/>
                        <a:latin typeface="Calibri"/>
                        <a:ea typeface="Calibri"/>
                        <a:cs typeface="Times New Roman"/>
                      </a:endParaRPr>
                    </a:p>
                  </a:txBody>
                  <a:tcPr marL="68580" marR="68580" marT="0" marB="0"/>
                </a:tc>
                <a:tc>
                  <a:txBody>
                    <a:bodyPr/>
                    <a:lstStyle/>
                    <a:p>
                      <a:pPr marL="0" marR="0">
                        <a:lnSpc>
                          <a:spcPct val="200000"/>
                        </a:lnSpc>
                        <a:spcBef>
                          <a:spcPts val="0"/>
                        </a:spcBef>
                        <a:spcAft>
                          <a:spcPts val="0"/>
                        </a:spcAft>
                      </a:pPr>
                      <a:r>
                        <a:rPr lang="en-US" sz="2800" dirty="0">
                          <a:effectLst/>
                        </a:rPr>
                        <a:t>62,200</a:t>
                      </a:r>
                      <a:endParaRPr lang="en-US" sz="2800" dirty="0">
                        <a:effectLst/>
                        <a:latin typeface="Calibri"/>
                        <a:ea typeface="Calibri"/>
                        <a:cs typeface="Times New Roman"/>
                      </a:endParaRPr>
                    </a:p>
                  </a:txBody>
                  <a:tcPr marL="68580" marR="68580" marT="0" marB="0"/>
                </a:tc>
              </a:tr>
            </a:tbl>
          </a:graphicData>
        </a:graphic>
      </p:graphicFrame>
      <p:sp>
        <p:nvSpPr>
          <p:cNvPr id="3" name="Title 2"/>
          <p:cNvSpPr>
            <a:spLocks noGrp="1"/>
          </p:cNvSpPr>
          <p:nvPr>
            <p:ph type="title"/>
          </p:nvPr>
        </p:nvSpPr>
        <p:spPr/>
        <p:txBody>
          <a:bodyPr>
            <a:normAutofit fontScale="90000"/>
          </a:bodyPr>
          <a:lstStyle/>
          <a:p>
            <a:pPr>
              <a:lnSpc>
                <a:spcPct val="200000"/>
              </a:lnSpc>
              <a:spcBef>
                <a:spcPts val="0"/>
              </a:spcBef>
              <a:spcAft>
                <a:spcPts val="1000"/>
              </a:spcAft>
            </a:pPr>
            <a:r>
              <a:rPr lang="en-US" b="1" dirty="0" smtClean="0">
                <a:latin typeface="Times New Roman"/>
                <a:ea typeface="Calibri"/>
                <a:cs typeface="Times New Roman"/>
              </a:rPr>
              <a:t/>
            </a:r>
            <a:br>
              <a:rPr lang="en-US" b="1" dirty="0" smtClean="0">
                <a:latin typeface="Times New Roman"/>
                <a:ea typeface="Calibri"/>
                <a:cs typeface="Times New Roman"/>
              </a:rPr>
            </a:br>
            <a:r>
              <a:rPr lang="en-US" b="1" dirty="0" smtClean="0">
                <a:latin typeface="Times New Roman"/>
                <a:ea typeface="Calibri"/>
                <a:cs typeface="Times New Roman"/>
              </a:rPr>
              <a:t>Population </a:t>
            </a:r>
            <a:r>
              <a:rPr lang="en-US" b="1" dirty="0">
                <a:latin typeface="Times New Roman"/>
                <a:ea typeface="Calibri"/>
                <a:cs typeface="Times New Roman"/>
              </a:rPr>
              <a:t>distribution by income</a:t>
            </a:r>
            <a:r>
              <a:rPr lang="en-US" sz="4000" dirty="0">
                <a:latin typeface="Calibri"/>
                <a:ea typeface="Calibri"/>
                <a:cs typeface="Times New Roman"/>
              </a:rPr>
              <a:t/>
            </a:r>
            <a:br>
              <a:rPr lang="en-US" sz="4000" dirty="0">
                <a:latin typeface="Calibri"/>
                <a:ea typeface="Calibri"/>
                <a:cs typeface="Times New Roman"/>
              </a:rPr>
            </a:br>
            <a:endParaRPr lang="en-US" dirty="0"/>
          </a:p>
        </p:txBody>
      </p:sp>
    </p:spTree>
    <p:extLst>
      <p:ext uri="{BB962C8B-B14F-4D97-AF65-F5344CB8AC3E}">
        <p14:creationId xmlns:p14="http://schemas.microsoft.com/office/powerpoint/2010/main" val="627313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1" y="1828800"/>
            <a:ext cx="8382000" cy="4572000"/>
          </a:xfrm>
        </p:spPr>
        <p:txBody>
          <a:bodyPr>
            <a:normAutofit fontScale="85000" lnSpcReduction="20000"/>
          </a:bodyPr>
          <a:lstStyle/>
          <a:p>
            <a:pPr marL="0" marR="0">
              <a:lnSpc>
                <a:spcPct val="200000"/>
              </a:lnSpc>
              <a:spcBef>
                <a:spcPts val="0"/>
              </a:spcBef>
              <a:spcAft>
                <a:spcPts val="1000"/>
              </a:spcAft>
            </a:pPr>
            <a:r>
              <a:rPr lang="en-US" sz="2900" dirty="0">
                <a:latin typeface="Times New Roman"/>
                <a:ea typeface="Calibri"/>
                <a:cs typeface="Times New Roman"/>
              </a:rPr>
              <a:t>The people of Macon Bibb County have health coverage. This amounts to 86.6% of the total population. </a:t>
            </a:r>
            <a:endParaRPr lang="en-US" sz="2900" dirty="0" smtClean="0">
              <a:latin typeface="Times New Roman"/>
              <a:ea typeface="Calibri"/>
              <a:cs typeface="Times New Roman"/>
            </a:endParaRPr>
          </a:p>
          <a:p>
            <a:pPr marL="0" marR="0">
              <a:lnSpc>
                <a:spcPct val="200000"/>
              </a:lnSpc>
              <a:spcBef>
                <a:spcPts val="0"/>
              </a:spcBef>
              <a:spcAft>
                <a:spcPts val="1000"/>
              </a:spcAft>
            </a:pPr>
            <a:r>
              <a:rPr lang="en-US" sz="2900" dirty="0" smtClean="0">
                <a:latin typeface="Times New Roman"/>
                <a:ea typeface="Calibri"/>
                <a:cs typeface="Times New Roman"/>
              </a:rPr>
              <a:t>Out </a:t>
            </a:r>
            <a:r>
              <a:rPr lang="en-US" sz="2900" dirty="0">
                <a:latin typeface="Times New Roman"/>
                <a:ea typeface="Calibri"/>
                <a:cs typeface="Times New Roman"/>
              </a:rPr>
              <a:t>of this number, 40.2% are covered by employee plans, 21.2% are covered by Medicaid, and 10.3% are covered by Medicare, 12.8% by non-group plans while 2.1% are on military covers. </a:t>
            </a:r>
            <a:endParaRPr lang="en-US" sz="2900" dirty="0" smtClean="0">
              <a:latin typeface="Times New Roman"/>
              <a:ea typeface="Calibri"/>
              <a:cs typeface="Times New Roman"/>
            </a:endParaRPr>
          </a:p>
          <a:p>
            <a:pPr marL="0" marR="0" indent="0">
              <a:lnSpc>
                <a:spcPct val="200000"/>
              </a:lnSpc>
              <a:spcBef>
                <a:spcPts val="0"/>
              </a:spcBef>
              <a:spcAft>
                <a:spcPts val="1000"/>
              </a:spcAft>
              <a:buNone/>
            </a:pPr>
            <a:endParaRPr lang="en-US" sz="2900" dirty="0">
              <a:latin typeface="Calibri"/>
              <a:ea typeface="Calibri"/>
              <a:cs typeface="Times New Roman"/>
            </a:endParaRPr>
          </a:p>
          <a:p>
            <a:endParaRPr lang="en-US" dirty="0"/>
          </a:p>
        </p:txBody>
      </p:sp>
      <p:sp>
        <p:nvSpPr>
          <p:cNvPr id="3" name="Title 2"/>
          <p:cNvSpPr>
            <a:spLocks noGrp="1"/>
          </p:cNvSpPr>
          <p:nvPr>
            <p:ph type="title"/>
          </p:nvPr>
        </p:nvSpPr>
        <p:spPr/>
        <p:txBody>
          <a:bodyPr>
            <a:normAutofit fontScale="90000"/>
          </a:bodyPr>
          <a:lstStyle/>
          <a:p>
            <a:pPr>
              <a:lnSpc>
                <a:spcPct val="200000"/>
              </a:lnSpc>
              <a:spcBef>
                <a:spcPts val="0"/>
              </a:spcBef>
              <a:spcAft>
                <a:spcPts val="1000"/>
              </a:spcAft>
            </a:pPr>
            <a:r>
              <a:rPr lang="en-US" b="1" dirty="0" smtClean="0">
                <a:latin typeface="Times New Roman"/>
                <a:ea typeface="Calibri"/>
                <a:cs typeface="Times New Roman"/>
              </a:rPr>
              <a:t/>
            </a:r>
            <a:br>
              <a:rPr lang="en-US" b="1" dirty="0" smtClean="0">
                <a:latin typeface="Times New Roman"/>
                <a:ea typeface="Calibri"/>
                <a:cs typeface="Times New Roman"/>
              </a:rPr>
            </a:br>
            <a:r>
              <a:rPr lang="en-US" b="1" dirty="0" smtClean="0">
                <a:latin typeface="Times New Roman"/>
                <a:ea typeface="Calibri"/>
                <a:cs typeface="Times New Roman"/>
              </a:rPr>
              <a:t>Health </a:t>
            </a:r>
            <a:r>
              <a:rPr lang="en-US" b="1" dirty="0">
                <a:latin typeface="Times New Roman"/>
                <a:ea typeface="Calibri"/>
                <a:cs typeface="Times New Roman"/>
              </a:rPr>
              <a:t>disparity</a:t>
            </a:r>
            <a:r>
              <a:rPr lang="en-US" sz="4000" dirty="0">
                <a:latin typeface="Calibri"/>
                <a:ea typeface="Calibri"/>
                <a:cs typeface="Times New Roman"/>
              </a:rPr>
              <a:t/>
            </a:r>
            <a:br>
              <a:rPr lang="en-US" sz="4000" dirty="0">
                <a:latin typeface="Calibri"/>
                <a:ea typeface="Calibri"/>
                <a:cs typeface="Times New Roman"/>
              </a:rPr>
            </a:br>
            <a:endParaRPr lang="en-US" dirty="0"/>
          </a:p>
        </p:txBody>
      </p:sp>
    </p:spTree>
    <p:extLst>
      <p:ext uri="{BB962C8B-B14F-4D97-AF65-F5344CB8AC3E}">
        <p14:creationId xmlns:p14="http://schemas.microsoft.com/office/powerpoint/2010/main" val="24000931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49</TotalTime>
  <Words>781</Words>
  <Application>Microsoft Office PowerPoint</Application>
  <PresentationFormat>On-screen Show (4:3)</PresentationFormat>
  <Paragraphs>96</Paragraphs>
  <Slides>12</Slides>
  <Notes>10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Waveform</vt:lpstr>
      <vt:lpstr>Macon Bibb County Institutional affiliation Name of lecturer Name of student Submission date </vt:lpstr>
      <vt:lpstr> Introduction </vt:lpstr>
      <vt:lpstr> Population distribution </vt:lpstr>
      <vt:lpstr> population distribution by race </vt:lpstr>
      <vt:lpstr> Distribution by gender </vt:lpstr>
      <vt:lpstr> Distribution by age </vt:lpstr>
      <vt:lpstr>Cont. distribution by gender</vt:lpstr>
      <vt:lpstr> Population distribution by income </vt:lpstr>
      <vt:lpstr> Health disparity </vt:lpstr>
      <vt:lpstr> Cont. Health disparity </vt:lpstr>
      <vt:lpstr> Cont. Health disparity </vt:lpstr>
      <vt:lpstr> References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5</cp:revision>
  <dcterms:created xsi:type="dcterms:W3CDTF">2021-03-07T04:08:33Z</dcterms:created>
  <dcterms:modified xsi:type="dcterms:W3CDTF">2021-03-07T04:57:38Z</dcterms:modified>
</cp:coreProperties>
</file>